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defRPr sz="1600"/>
            </a:pPr>
            <a:r>
              <a:t>My name is Darryl Cauldwell and for the last thirty years I have focussed on creating hosting platforms for the development and delivery of enterprise software.  Software engineering, the software development lifecycle and hosting platforms are designed and built against constraints.</a:t>
            </a:r>
          </a:p>
          <a:p>
            <a:pPr>
              <a:defRPr sz="1600"/>
            </a:pPr>
          </a:p>
          <a:p>
            <a:pPr>
              <a:defRPr sz="1600"/>
            </a:pPr>
            <a:r>
              <a:t>Sustainability has traditionally not been a constraint used in the design of enterprise software…. It should be. In this talk I’ll aim to highlight some sustainability constraints and provide actionable advise for approaching these.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lvl1pPr>
              <a:defRPr sz="1600"/>
            </a:lvl1pPr>
          </a:lstStyle>
          <a:p>
            <a:pPr/>
            <a:r>
              <a:t>As computer networking technology has improved this has allowed innovation in data centre location.  Hosting servers in a cold country with supplies of sustainable energy such as Iceland.  Microsoft has also been experimenting in underwater data centres to reduce burden of cooling.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defRPr sz="1600"/>
            </a:pPr>
            <a:r>
              <a:t>As we’ve found there are many factors which effect the energy efficiency of a data centre.  Power Usage Effectiveness was introduced in 2007 as a standardised way of measuring and compare date centre power efficiency. It is a calculation of efficiency based on the overhead of cooling and the power systems. DCiE, Data Center Infrastructure Efficiency is another term commonly seen this is just expression of PUE as a percentage.</a:t>
            </a:r>
          </a:p>
          <a:p>
            <a:pPr>
              <a:defRPr sz="1600"/>
            </a:pPr>
          </a:p>
          <a:p>
            <a:pPr>
              <a:defRPr sz="1600"/>
            </a:pPr>
            <a:r>
              <a:t>Uptime Institute's annual Global Data Center Survey is the most comprehensive and longest running of its kind. The 2021 uptime institute report shows PUE average across all data centres as 1.57. Data centre energy costs are such a large factor for public cloud providers it is in their interests to focus on minimising this. Google have a realtime public dashboard showing their data centre PUE, presently this is running 1.09-1.10.</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defRPr sz="1600"/>
            </a:pPr>
            <a:r>
              <a:t>The carbon intensity of electricity is the number of grams of carbon dioxide (CO2) it takes to make one unit of electricity at one kilowatt per hour (kW/hour). Electricity that’s generated using fossil fuels is more carbon intensive, as the process by which it’s generated creates CO2 emissions. Renewable energy sources, such as wind, hydro or solar power, produce next to no CO2 emissions, so their carbon intensity value is much lower and often zero.</a:t>
            </a:r>
          </a:p>
          <a:p>
            <a:pPr>
              <a:defRPr sz="1600"/>
            </a:pPr>
          </a:p>
          <a:p>
            <a:pPr>
              <a:defRPr sz="1600"/>
            </a:pPr>
            <a:r>
              <a:t>Most countries are looking to decarbonise their electricity grids. Progress towards these goals varies greatly between countries and regions within countries. The energy grid the data centre draws power from has a large impact on green house gas emissions of the hosted workload.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defRPr sz="1600"/>
            </a:pPr>
            <a:r>
              <a:t>Renewables produce variable amounts of energy so grid carbon intensity values are dynamic. Machine learning can be used by grid operators used to produce carbon intensity forecasts.</a:t>
            </a:r>
          </a:p>
          <a:p>
            <a:pPr>
              <a:defRPr sz="1600"/>
            </a:pPr>
          </a:p>
          <a:p>
            <a:pPr>
              <a:defRPr sz="1600"/>
            </a:pPr>
            <a:r>
              <a:t>National Grid, in partnership with with the Environment Defence Fund, University of Oxford Department of Computer Science and the WWF, have developed the worlds first Carbon Intensity forecast with a regional breakdown.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lvl1pPr>
              <a:defRPr sz="1600"/>
            </a:lvl1pPr>
          </a:lstStyle>
          <a:p>
            <a:pPr/>
            <a:r>
              <a:t>National Grid make the carbon intensity and carbon intensity data available accessible via their website, programatically via a public API.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defRPr sz="1600"/>
            </a:pPr>
            <a:r>
              <a:t>Public clouds have data centres in multiple regions each draws electricity from the grid where the region is located. As we have said the regional grids can generates more or less carbon emissions (gCO2eq), depending on the type of power plants generating electricity for that grid and when it is being consumed.</a:t>
            </a:r>
          </a:p>
          <a:p>
            <a:pPr>
              <a:defRPr sz="1600"/>
            </a:pPr>
          </a:p>
          <a:p>
            <a:pPr>
              <a:defRPr sz="1600"/>
            </a:pPr>
            <a:r>
              <a:t>In 2020, Google set a goal to match their energy consumption with carbon-free energy (CFE), every hour and in every region by 2030.  To characterize each region they use a metric: "CFE%". This metric is calculated for every hour in every region and tells us what percentage of the energy we consumed during an hour that is carbon-free. Google Cloud makes this data publicly available as a BigQuery data set.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defRPr sz="1600"/>
            </a:pPr>
            <a:r>
              <a:t>The computer software industry has a unique advantage over many other industries.  Software engineering can offer significant scope around spacial, temporal and performance characteristics which can allow for flexibility in scheduling.  Software can be engineered to be fault-tolerant and accommodate failure domains entire energy grids.  The options for modern software workload hosting can also now be globally distributed across multiple clouds,  content delivery network points of presence and edge locations. Publicly available datasets can be leveraged to make intelligent choices around carbon emissions.</a:t>
            </a:r>
          </a:p>
          <a:p>
            <a:pPr>
              <a:defRPr sz="1600"/>
            </a:pPr>
          </a:p>
          <a:p>
            <a:pPr>
              <a:defRPr sz="1600"/>
            </a:pPr>
            <a:r>
              <a:t>The use of the carbon intensity API makes it possible to develop software with an awareness of carbon intensity which opens all sorts of design opportunities such as intelligent scheduling of workload at periods of low carbon intensity.</a:t>
            </a:r>
          </a:p>
          <a:p>
            <a:pPr>
              <a:defRPr sz="1600"/>
            </a:pPr>
          </a:p>
          <a:p>
            <a:pPr>
              <a:defRPr sz="1600"/>
            </a:pPr>
            <a:r>
              <a:t>The Google cloud BigData data set makes it possible to programmatically schedule workload across regions with an awareness of Googles carbon free energy matching.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defRPr sz="1600"/>
            </a:pPr>
            <a:r>
              <a:t>Professors and post doctoral researchers at Masschusetts Amherst and California Institute of Technology are working on a project called CarbonFirst. The project’s foundation focuses on developing a software-defined energy virtualization layer that provides applications visibility into, and control of, their own energy and carbon usage. The project is supported by the</a:t>
            </a:r>
          </a:p>
          <a:p>
            <a:pPr>
              <a:defRPr sz="1600"/>
            </a:pPr>
            <a:r>
              <a:t>National Science Foundation and VMware.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lvl1pPr>
              <a:defRPr sz="1600"/>
            </a:lvl1pPr>
          </a:lstStyle>
          <a:p>
            <a:pPr/>
            <a:r>
              <a:t>The goal is to provide a software-defined control of a virtual energy system which provides an intelligent abstraction. It is akin to a hypervisor but virtualises the energy system instead of server hardware. It takes feed from energy system metrics and exposes these via an API to the virtual clusters. This would allow enablement of workload policies to determine the applications share of grid power, solar and battery capacity.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lvl1pPr>
              <a:defRPr sz="1600"/>
            </a:lvl1pPr>
          </a:lstStyle>
          <a:p>
            <a:pPr/>
            <a:r>
              <a:t>A realtime feed of the energy metrics via the ecovisor would enable application specific carbon budgeting to be considered in workload scheduling as opposed to system level carbon-rate limiting.  Allowing the application to be engineered to be aware and work within a carbon budget offers potentially much more predictable application performance.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defRPr sz="1600"/>
            </a:pPr>
            <a:r>
              <a:t>Today’s enterprise IT systems requires a lot of data centre workload.  As enterprises continue with digital transformation programs the demand for data centre workload is increasing.</a:t>
            </a:r>
          </a:p>
          <a:p>
            <a:pPr>
              <a:defRPr sz="1600"/>
            </a:pPr>
          </a:p>
          <a:p>
            <a:pPr>
              <a:defRPr sz="1600"/>
            </a:pPr>
            <a:r>
              <a:t>At the same as increasing demand both governments and enterprises have made commitments to transform to meet goals of the ‘2030 Agenda for Sustainable Development’.</a:t>
            </a:r>
          </a:p>
          <a:p>
            <a:pPr>
              <a:defRPr sz="1600"/>
            </a:pPr>
          </a:p>
          <a:p>
            <a:pPr>
              <a:defRPr sz="1600"/>
            </a:pPr>
            <a:r>
              <a:t>As governments modernise their energy grid with increased use of renewable and reduced use of fossil fuels consistent supply forecasting becomes more complex and leads to less reliable energy supply.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defRPr sz="1600"/>
            </a:pPr>
            <a:r>
              <a:t>Through the 1980s and 90s computer usage within all businesses grew massively. Initially these general purpose computers had tower form-factor and were placed on the floor of the old mainframe computer rooms. With structured data centre facilities came standardised rack hosting of servers. Server hardware has evolved continually since with each generation of hardware bringing improved CPU performance and power efficiency.</a:t>
            </a:r>
          </a:p>
          <a:p>
            <a:pPr>
              <a:defRPr sz="1600"/>
            </a:pPr>
          </a:p>
          <a:p>
            <a:pPr>
              <a:defRPr sz="1600"/>
            </a:pPr>
            <a:r>
              <a:t>Enterprise grade server components have also evolved to have incredibly low meantime between failures with longer serviceable lifetimes.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lvl1pPr>
              <a:defRPr sz="1600"/>
            </a:lvl1pPr>
          </a:lstStyle>
          <a:p>
            <a:pPr/>
            <a:r>
              <a:t>Servers are typically build from metals and silicon. The embodied carbon impact of infrastructure lifecycle also needs to be considered.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defRPr sz="1600"/>
            </a:pPr>
            <a:r>
              <a:t>The global e-waste statistics partnership is a programme under the united nations who’s goal Is to:</a:t>
            </a:r>
          </a:p>
          <a:p>
            <a:pPr marL="203200" indent="-203200">
              <a:buSzPct val="123000"/>
              <a:buChar char="•"/>
              <a:defRPr sz="1600"/>
            </a:pPr>
            <a:r>
              <a:t>Collect and improve worldwide e-waste statistics</a:t>
            </a:r>
          </a:p>
          <a:p>
            <a:pPr marL="203200" indent="-203200">
              <a:buSzPct val="123000"/>
              <a:buChar char="•"/>
              <a:defRPr sz="1600"/>
            </a:pPr>
            <a:r>
              <a:t>Enhance the understanding and interpretation of global e-waste data</a:t>
            </a:r>
          </a:p>
          <a:p>
            <a:pPr marL="203200" indent="-203200">
              <a:buSzPct val="123000"/>
              <a:buChar char="•"/>
              <a:defRPr sz="1600"/>
            </a:pPr>
            <a:r>
              <a:t>Improve the quality of e-waste statistics by guiding countries and building national capacity through e-waste statistics trainings</a:t>
            </a:r>
          </a:p>
          <a:p>
            <a:pPr marL="203200" indent="-203200">
              <a:buSzPct val="123000"/>
              <a:buChar char="•"/>
              <a:defRPr sz="1600"/>
            </a:pPr>
            <a:r>
              <a:t>Raise awareness and communicates the data to the general public and relevant stakeholders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lvl1pPr>
              <a:defRPr sz="1600"/>
            </a:lvl1pPr>
          </a:lstStyle>
          <a:p>
            <a:pPr/>
            <a:r>
              <a:t>With CPU core speed remaining flat, improvements in IT require more multi-core processors and, consequently, more power consumption per operation. The the case for frequent hardware refreshes to improve performance has diminished. The most common period for a hardware refresh in 2015 was three years; in 2020, it had extended to five years. Increase hardware refresh cycle interval directly decreases embodied carbon impact.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lvl1pPr>
              <a:defRPr sz="1600"/>
            </a:lvl1pPr>
          </a:lstStyle>
          <a:p>
            <a:pPr/>
            <a:r>
              <a:t>Many server components constantly draw power, disk, network, memory, fans, the effect is with no active workloads the chassis draws ~2,000watts. When the server chassis is powered on with no workload,  in Active Idle state it is consuming 2kW. The CPU has a variable power draw, each 10% workload increment draws additional ~200watts. Highly loaded servers are more power efficient.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defRPr sz="1600"/>
            </a:pPr>
            <a:r>
              <a:t>Virtualization of workload increases density which increases power efficiency. Since early 2000’s VMware ESX has enabled the consolidation of multiple servers onto fewer physical devices.</a:t>
            </a:r>
          </a:p>
          <a:p>
            <a:pP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lvl1pPr>
              <a:defRPr sz="1600"/>
            </a:lvl1pPr>
          </a:lstStyle>
          <a:p>
            <a:pPr/>
            <a:r>
              <a:t>However with the advent of server virtualisation came the dawn of workload sprawl. With the ease of provisioning it is easy for large estates become inefficient. Implement continuous monitoring and continuous improvement day two operations programs. Modern virtual machine monitoring tooling typically has capabilities to continuous monitoring and report on workload inefficiency. Workload efficiency remediation under change control can manually remediated or be performed using Robotic Process Automation.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defRPr sz="1600"/>
            </a:pPr>
            <a:r>
              <a:t>Typically clusters are designed to provide high ability with resources to restart workload in event of host failure. A common security design pattern was to have network security zones with boundary aligned to the cluster boundary.  The design pattern of network placement aligned to cluster placement led to a high number of small server clusters. Small clusters designed for workload availability have a higher percentage of resources unused. Having a high number of small clusters further increases unused resources.</a:t>
            </a:r>
          </a:p>
          <a:p>
            <a:pPr>
              <a:defRPr sz="1600"/>
            </a:pPr>
          </a:p>
          <a:p>
            <a:pPr>
              <a:defRPr sz="1600"/>
            </a:pPr>
            <a:r>
              <a:t>The adoption of software defined networking and micro-segmentation offers a simple solution for decoupling of network and cluster placement. This allows for larger more efficient clusters.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lvl1pPr>
              <a:defRPr sz="1600"/>
            </a:lvl1pPr>
          </a:lstStyle>
          <a:p>
            <a:pPr/>
            <a:r>
              <a:t>To behave consistently applications require isolation from other applications. With virtual servers isolation is achieved by each running an OS and single application service instance. With containers a single guest kernel can service multiple isolated application service instance. Ease of isolation of parts of a system allows applications to be more atomic micro-services. Sharing OS kernel reduces resource requirement for each application.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lvl1pPr>
              <a:defRPr sz="1600"/>
            </a:lvl1pPr>
          </a:lstStyle>
          <a:p>
            <a:pPr/>
            <a:r>
              <a:t>Kubernetes is designed to keep multiple copies of containers running and can react to auto-scale. In the scale-to-zero model, the containers are only started when required. A piece of software is inserted between inbound requests and the container.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lvl1pPr>
              <a:defRPr sz="1600"/>
            </a:lvl1pPr>
          </a:lstStyle>
          <a:p>
            <a:pPr/>
            <a:r>
              <a:t>The 2030 Agenda for Sustainable Development is a resolution adopted by the UN General Assembly in 2015. At its heart are 17 Sustainable Development Goals (SDGs) and 169 targets. They recognise that ending poverty and other deprivations must go hand-in-hand with strategies that improve health and education, reduce inequality, and spur economic growth – all while tackling climate change and working to preserve our oceans and forests.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lvl1pPr>
              <a:defRPr sz="1600"/>
            </a:lvl1pPr>
          </a:lstStyle>
          <a:p>
            <a:pPr/>
            <a:r>
              <a:t>AArch64 Linux has matured very well it is as easy to adopt as x86_64. Delivers better performance levels while consuming lower power. 2x improved performance per watt across various workloads.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defRPr sz="1500"/>
            </a:pPr>
            <a:r>
              <a:t>Each sustainable development goal has specific measurable targets and indicators. Typically the software development lifecycle and hosting of enterprise software can directly affect targets within these five goals. Specifically targets:</a:t>
            </a:r>
          </a:p>
          <a:p>
            <a:pPr>
              <a:defRPr sz="1500"/>
            </a:pPr>
          </a:p>
          <a:p>
            <a:pPr>
              <a:defRPr sz="1500"/>
            </a:pPr>
            <a:r>
              <a:rPr b="1"/>
              <a:t>6.4</a:t>
            </a:r>
            <a:r>
              <a:t> increase freshwater water-use efficiency</a:t>
            </a:r>
          </a:p>
          <a:p>
            <a:pPr>
              <a:defRPr sz="1500"/>
            </a:pPr>
            <a:r>
              <a:rPr b="1"/>
              <a:t>7.2 </a:t>
            </a:r>
            <a:r>
              <a:t>increase the share of renewable energy in the global energy mix</a:t>
            </a:r>
          </a:p>
          <a:p>
            <a:pPr>
              <a:defRPr b="1" sz="1500"/>
            </a:pPr>
            <a:r>
              <a:t>9.4 </a:t>
            </a:r>
            <a:r>
              <a:rPr b="0"/>
              <a:t>upgrade and retrofit infrastructure to make them sustainable</a:t>
            </a:r>
            <a:endParaRPr b="0"/>
          </a:p>
          <a:p>
            <a:pPr>
              <a:defRPr b="1" sz="1500"/>
            </a:pPr>
            <a:r>
              <a:t>12.2 </a:t>
            </a:r>
            <a:r>
              <a:rPr b="0"/>
              <a:t>sustainable management and efficient use of natural resources</a:t>
            </a:r>
            <a:endParaRPr b="0"/>
          </a:p>
          <a:p>
            <a:pPr>
              <a:defRPr b="1" sz="1500"/>
            </a:pPr>
            <a:r>
              <a:t>12.5 </a:t>
            </a:r>
            <a:r>
              <a:rPr b="0"/>
              <a:t>substantially reduce waste generation through prevention, reduction, recycling and reuse</a:t>
            </a:r>
            <a:endParaRPr b="0"/>
          </a:p>
          <a:p>
            <a:pPr>
              <a:defRPr b="1" sz="1500"/>
            </a:pPr>
            <a:endParaRPr b="0"/>
          </a:p>
          <a:p>
            <a:pPr>
              <a:defRPr b="1" sz="1500"/>
            </a:pPr>
            <a:r>
              <a:rPr b="0"/>
              <a:t>The largest area of impact is generally target 13 which is to “</a:t>
            </a:r>
            <a:r>
              <a:rPr b="0" i="1"/>
              <a:t>Reduce carbon dioxide (CO2) and other greenhouse gas emissions.</a:t>
            </a:r>
            <a:r>
              <a:rPr b="0"/>
              <a:t>”</a:t>
            </a:r>
            <a:endParaRPr b="0"/>
          </a:p>
          <a:p>
            <a:pPr>
              <a:defRPr b="1" sz="1500"/>
            </a:pPr>
            <a:endParaRPr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defRPr sz="1600"/>
            </a:pPr>
            <a:r>
              <a:t>GHG Protocol establishes comprehensive global standardised frameworks to measure and manage greenhouse gas (GHG) emissions from private and public sector operations, value chains and mitigation actions.</a:t>
            </a:r>
          </a:p>
          <a:p>
            <a:pPr>
              <a:defRPr sz="1600"/>
            </a:pPr>
          </a:p>
          <a:p>
            <a:pPr>
              <a:defRPr sz="1600"/>
            </a:pPr>
            <a:r>
              <a:t>Scope 1, 2, and 3 emissions is a classification system used to bucket greenhouse gas emissions (GHGs) exerted by an organisation, to help measure, manage and reduce business emissions. The aim is to clarify what business emissions need to be measured and managed, and how. It covers the accounting and reporting of the six greenhouse gases covered by the Kyoto Protocol—carbon dioxide (CO2), methane (CH4), nitrous oxide (N2O),hydrofluorocarbons (HFCs), perfluorocarbons (PFCs), and sulphur hexafluoride (SF6). </a:t>
            </a:r>
          </a:p>
          <a:p>
            <a:pPr>
              <a:defRPr sz="1600"/>
            </a:pPr>
          </a:p>
          <a:p>
            <a:pPr>
              <a:defRPr sz="1600"/>
            </a:pPr>
            <a:r>
              <a:t>Scope 1 covers direct GHG emissions, an example would be burning fuel in company vehicles.</a:t>
            </a:r>
          </a:p>
          <a:p>
            <a:pPr>
              <a:defRPr sz="1600"/>
            </a:pPr>
          </a:p>
          <a:p>
            <a:pPr>
              <a:defRPr sz="1600"/>
            </a:pPr>
            <a:r>
              <a:t>Scope 3 covers most indirect GHG emissions, an example, buying, using and disposing of products and services from suppliers. For many traditional businesses, scope 3 emissions account for more than 70 percent of their carbon footprint.</a:t>
            </a:r>
          </a:p>
          <a:p>
            <a:pPr>
              <a:defRPr sz="1600"/>
            </a:pPr>
          </a:p>
          <a:p>
            <a:pPr>
              <a:defRPr sz="1600"/>
            </a:pPr>
            <a:r>
              <a:t>Scope 2 covers energy specific indirect GHG emissions, an example would be the consumption of electricity for running business software.  The ubiquity of internet has given a platform to a new type of digital business where Scope 2 emissions account for more the majority of their carbon footprint.  Digital transformation of traditional businesses is increasing the requirement for software and data which is driving their Scope 2 emissions.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lvl1pPr>
              <a:defRPr sz="1600"/>
            </a:lvl1pPr>
          </a:lstStyle>
          <a:p>
            <a:pPr/>
            <a:r>
              <a:t>The widespread use of digital electronic computing for engineering and scientific purpose began with the advent of the mainframe in the 1950s. These early systems had huge, complex hardware challenges and needed a cold, dry and secure operating environment. The multiple interconnecting devices and extensive cabling required elevated floors and many precious square metres of prime real estate to house these rooms. The operation of a single mainframe computer used colossal amounts of power and cooling to prevent overheating.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defRPr sz="1800"/>
            </a:pPr>
            <a:r>
              <a:t>Starting in the late 1980s an explosion of general purpose computers has enabled digital transformation of businesses. Dedicated mainframe computer facilities evolved and extended their footprint to accommodate racks of general purpose server hardware. New data centres have continued to evolve and optimise efficiency.  Due to the enormous cost of building and refurbishing data centres there is a continuum of capability and efficiency.</a:t>
            </a:r>
          </a:p>
          <a:p>
            <a:pPr>
              <a:defRPr sz="1800"/>
            </a:pPr>
          </a:p>
          <a:p>
            <a:pPr>
              <a:defRPr sz="1800"/>
            </a:pPr>
            <a:r>
              <a:t>Data centres are energy-hungry buildings: a small one may draw 10 Megawatts, but large can draw up to 100 Megawatts.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defRPr sz="1600"/>
            </a:pPr>
            <a:r>
              <a:t>The operation of server CPU, GPU, disk and PSU all generate heat proportional to the amount of power they draw. Cooling servers can consume vast amounts of energy. Data centre computer halls use air conditioning systems to cool the room. A common computer room design is to control airflow and cooling using a concept of hot and cold aisle cooling. Managing cooling efficiently is complex, to compensate many traditional data centres are overcooled.</a:t>
            </a:r>
          </a:p>
          <a:p>
            <a:pPr>
              <a:defRPr sz="1600"/>
            </a:pPr>
          </a:p>
          <a:p>
            <a:pPr>
              <a:defRPr sz="1600"/>
            </a:pPr>
            <a:r>
              <a:t>Typically in computer halls with passive air cooled racks typically enable a maximum power draw of 15kW. Server and server components are constantly evolving allowing more performance within a smaller footprint. With this server evolution per rack density and demand for power draw and cooling is increasing.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lvl1pPr>
              <a:defRPr sz="1600"/>
            </a:lvl1pPr>
          </a:lstStyle>
          <a:p>
            <a:pPr/>
            <a:r>
              <a:t>Water has between 50 and 1,000 times the capacity to remove heat. Targeted liquid cooling enables greater server density and significantly reduces in the amount of energy required for cooling. The use of liquid cooled racks increases rack the maximum power draw capability from 15kW to 45kW.</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tif"/><Relationship Id="rId4" Type="http://schemas.openxmlformats.org/officeDocument/2006/relationships/image" Target="../media/image6.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tif"/><Relationship Id="rId4" Type="http://schemas.openxmlformats.org/officeDocument/2006/relationships/image" Target="../media/image14.png"/><Relationship Id="rId5" Type="http://schemas.openxmlformats.org/officeDocument/2006/relationships/image" Target="../media/image10.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amperecomputing.com/blogs/2022-03-16/overwhelming-cloud-native-processor-leadership-with-ampere-altra-max.html" TargetMode="External"/><Relationship Id="rId4" Type="http://schemas.openxmlformats.org/officeDocument/2006/relationships/hyperlink" Target="https://www.phoronix.com/scan.php?page=article&amp;item=ampere-altramax-benchmarks&amp;num=1" TargetMode="External"/><Relationship Id="rId5" Type="http://schemas.openxmlformats.org/officeDocument/2006/relationships/image" Target="../media/image11.tif"/><Relationship Id="rId6" Type="http://schemas.openxmlformats.org/officeDocument/2006/relationships/image" Target="../media/image12.tif"/><Relationship Id="rId7" Type="http://schemas.openxmlformats.org/officeDocument/2006/relationships/image" Target="../media/image13.tif"/><Relationship Id="rId8" Type="http://schemas.openxmlformats.org/officeDocument/2006/relationships/image" Target="../media/image14.tif"/><Relationship Id="rId9" Type="http://schemas.openxmlformats.org/officeDocument/2006/relationships/image" Target="../media/image15.tif"/><Relationship Id="rId10" Type="http://schemas.openxmlformats.org/officeDocument/2006/relationships/image" Target="../media/image16.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lowtechmagazine.com/2009/06/embodied-energy-of-digital-technology.html" TargetMode="External"/><Relationship Id="rId3" Type="http://schemas.openxmlformats.org/officeDocument/2006/relationships/hyperlink" Target="https://www.apc.org/sites/default/files/PracticalGuideSustainableIT_Section_2.pdf" TargetMode="External"/><Relationship Id="rId4" Type="http://schemas.openxmlformats.org/officeDocument/2006/relationships/hyperlink" Target="https://ghgprotocol.org/sites/default/files/standards/18_WP_Comparative-Emissions_final.pdf"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eg"/><Relationship Id="rId4" Type="http://schemas.openxmlformats.org/officeDocument/2006/relationships/hyperlink" Target="https://www.pexels.com/photo/server-racks-on-data-center-4508751/"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Darryl Cauldwel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Darryl Cauldwell</a:t>
            </a:r>
          </a:p>
        </p:txBody>
      </p:sp>
      <p:sp>
        <p:nvSpPr>
          <p:cNvPr id="152" name="Sustainable Enterprise Software"/>
          <p:cNvSpPr txBox="1"/>
          <p:nvPr>
            <p:ph type="ctrTitle"/>
          </p:nvPr>
        </p:nvSpPr>
        <p:spPr>
          <a:prstGeom prst="rect">
            <a:avLst/>
          </a:prstGeom>
        </p:spPr>
        <p:txBody>
          <a:bodyPr/>
          <a:lstStyle/>
          <a:p>
            <a:pPr/>
            <a:r>
              <a:t>Sustainable Enterprise Software</a:t>
            </a:r>
          </a:p>
        </p:txBody>
      </p:sp>
      <p:sp>
        <p:nvSpPr>
          <p:cNvPr id="153" name="The what, the why, and the how to design and implement"/>
          <p:cNvSpPr txBox="1"/>
          <p:nvPr>
            <p:ph type="subTitle" sz="quarter" idx="1"/>
          </p:nvPr>
        </p:nvSpPr>
        <p:spPr>
          <a:prstGeom prst="rect">
            <a:avLst/>
          </a:prstGeom>
        </p:spPr>
        <p:txBody>
          <a:bodyPr/>
          <a:lstStyle/>
          <a:p>
            <a:pPr/>
            <a:r>
              <a:t>The what, the why, and the how to design and implement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Liquid Cooled Racks"/>
          <p:cNvSpPr txBox="1"/>
          <p:nvPr>
            <p:ph type="title"/>
          </p:nvPr>
        </p:nvSpPr>
        <p:spPr>
          <a:prstGeom prst="rect">
            <a:avLst/>
          </a:prstGeom>
        </p:spPr>
        <p:txBody>
          <a:bodyPr/>
          <a:lstStyle/>
          <a:p>
            <a:pPr/>
            <a:r>
              <a:t>Liquid Cooled Racks</a:t>
            </a:r>
          </a:p>
        </p:txBody>
      </p:sp>
      <p:pic>
        <p:nvPicPr>
          <p:cNvPr id="202" name="Image" descr="Image"/>
          <p:cNvPicPr>
            <a:picLocks noChangeAspect="1"/>
          </p:cNvPicPr>
          <p:nvPr/>
        </p:nvPicPr>
        <p:blipFill>
          <a:blip r:embed="rId3">
            <a:extLst/>
          </a:blip>
          <a:stretch>
            <a:fillRect/>
          </a:stretch>
        </p:blipFill>
        <p:spPr>
          <a:xfrm>
            <a:off x="4091885" y="3631496"/>
            <a:ext cx="16200230" cy="905801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Data Centres Nature For Cooling"/>
          <p:cNvSpPr txBox="1"/>
          <p:nvPr>
            <p:ph type="title"/>
          </p:nvPr>
        </p:nvSpPr>
        <p:spPr>
          <a:prstGeom prst="rect">
            <a:avLst/>
          </a:prstGeom>
        </p:spPr>
        <p:txBody>
          <a:bodyPr/>
          <a:lstStyle/>
          <a:p>
            <a:pPr/>
            <a:r>
              <a:t>Data Centres Nature For Cooling</a:t>
            </a:r>
          </a:p>
        </p:txBody>
      </p:sp>
      <p:pic>
        <p:nvPicPr>
          <p:cNvPr id="207" name="Image" descr="Image"/>
          <p:cNvPicPr>
            <a:picLocks noChangeAspect="1"/>
          </p:cNvPicPr>
          <p:nvPr/>
        </p:nvPicPr>
        <p:blipFill>
          <a:blip r:embed="rId3">
            <a:extLst/>
          </a:blip>
          <a:stretch>
            <a:fillRect/>
          </a:stretch>
        </p:blipFill>
        <p:spPr>
          <a:xfrm>
            <a:off x="701386" y="2947254"/>
            <a:ext cx="11329177" cy="5947819"/>
          </a:xfrm>
          <a:prstGeom prst="rect">
            <a:avLst/>
          </a:prstGeom>
          <a:ln w="12700">
            <a:miter lim="400000"/>
          </a:ln>
        </p:spPr>
      </p:pic>
      <p:pic>
        <p:nvPicPr>
          <p:cNvPr id="208" name="Image" descr="Image"/>
          <p:cNvPicPr>
            <a:picLocks noChangeAspect="1"/>
          </p:cNvPicPr>
          <p:nvPr/>
        </p:nvPicPr>
        <p:blipFill>
          <a:blip r:embed="rId4">
            <a:extLst/>
          </a:blip>
          <a:stretch>
            <a:fillRect/>
          </a:stretch>
        </p:blipFill>
        <p:spPr>
          <a:xfrm>
            <a:off x="12676692" y="6843266"/>
            <a:ext cx="11109831" cy="624928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Power Usage Effectiveness (PUE)"/>
          <p:cNvSpPr txBox="1"/>
          <p:nvPr>
            <p:ph type="title"/>
          </p:nvPr>
        </p:nvSpPr>
        <p:spPr>
          <a:prstGeom prst="rect">
            <a:avLst/>
          </a:prstGeom>
        </p:spPr>
        <p:txBody>
          <a:bodyPr/>
          <a:lstStyle/>
          <a:p>
            <a:pPr/>
            <a:r>
              <a:t>Power Usage Effectiveness (PUE)</a:t>
            </a:r>
          </a:p>
        </p:txBody>
      </p:sp>
      <p:sp>
        <p:nvSpPr>
          <p:cNvPr id="213" name="Data center"/>
          <p:cNvSpPr/>
          <p:nvPr/>
        </p:nvSpPr>
        <p:spPr>
          <a:xfrm>
            <a:off x="1289996" y="3129237"/>
            <a:ext cx="13523408" cy="957749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lstStyle>
            <a:lvl1pPr algn="l" defTabSz="825500">
              <a:defRPr b="1" sz="3200">
                <a:solidFill>
                  <a:srgbClr val="000000"/>
                </a:solidFill>
              </a:defRPr>
            </a:lvl1pPr>
          </a:lstStyle>
          <a:p>
            <a:pPr/>
            <a:r>
              <a:t>Data center</a:t>
            </a:r>
          </a:p>
        </p:txBody>
      </p:sp>
      <p:sp>
        <p:nvSpPr>
          <p:cNvPr id="214" name="Power system…"/>
          <p:cNvSpPr/>
          <p:nvPr/>
        </p:nvSpPr>
        <p:spPr>
          <a:xfrm>
            <a:off x="1692189" y="4065018"/>
            <a:ext cx="6595674" cy="3033788"/>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lstStyle/>
          <a:p>
            <a:pPr algn="l" defTabSz="825500">
              <a:defRPr b="1" sz="3200">
                <a:solidFill>
                  <a:srgbClr val="000000"/>
                </a:solidFill>
              </a:defRPr>
            </a:pPr>
            <a:r>
              <a:t>Power system</a:t>
            </a:r>
          </a:p>
          <a:p>
            <a:pPr algn="l" defTabSz="825500">
              <a:defRPr b="1" sz="3200">
                <a:solidFill>
                  <a:srgbClr val="000000"/>
                </a:solidFill>
              </a:defRPr>
            </a:pPr>
          </a:p>
          <a:p>
            <a:pPr marL="406400" indent="-406400" algn="l" defTabSz="825500">
              <a:buSzPct val="123000"/>
              <a:buChar char="*"/>
              <a:defRPr sz="3200">
                <a:solidFill>
                  <a:srgbClr val="000000"/>
                </a:solidFill>
              </a:defRPr>
            </a:pPr>
            <a:r>
              <a:t>Uninterruptible Power Supplies</a:t>
            </a:r>
          </a:p>
          <a:p>
            <a:pPr marL="406400" indent="-406400" algn="l" defTabSz="825500">
              <a:buSzPct val="123000"/>
              <a:buChar char="*"/>
              <a:defRPr sz="3200">
                <a:solidFill>
                  <a:srgbClr val="000000"/>
                </a:solidFill>
              </a:defRPr>
            </a:pPr>
            <a:r>
              <a:t>Power Distribution Units</a:t>
            </a:r>
          </a:p>
          <a:p>
            <a:pPr marL="406400" indent="-406400" algn="l" defTabSz="825500">
              <a:buSzPct val="123000"/>
              <a:buChar char="*"/>
              <a:defRPr sz="3200">
                <a:solidFill>
                  <a:srgbClr val="000000"/>
                </a:solidFill>
              </a:defRPr>
            </a:pPr>
            <a:r>
              <a:t>Battery backup system</a:t>
            </a:r>
          </a:p>
        </p:txBody>
      </p:sp>
      <p:sp>
        <p:nvSpPr>
          <p:cNvPr id="215" name="IT systems…"/>
          <p:cNvSpPr/>
          <p:nvPr/>
        </p:nvSpPr>
        <p:spPr>
          <a:xfrm>
            <a:off x="8550527" y="4000744"/>
            <a:ext cx="5884794" cy="8249251"/>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lstStyle/>
          <a:p>
            <a:pPr algn="l" defTabSz="825500">
              <a:defRPr b="1" sz="3200">
                <a:solidFill>
                  <a:srgbClr val="000000"/>
                </a:solidFill>
              </a:defRPr>
            </a:pPr>
            <a:r>
              <a:t>IT systems</a:t>
            </a:r>
          </a:p>
          <a:p>
            <a:pPr algn="l" defTabSz="825500">
              <a:defRPr b="1" sz="3200">
                <a:solidFill>
                  <a:srgbClr val="000000"/>
                </a:solidFill>
              </a:defRPr>
            </a:pPr>
          </a:p>
          <a:p>
            <a:pPr marL="406400" indent="-406400" algn="l" defTabSz="825500">
              <a:buSzPct val="123000"/>
              <a:buChar char="*"/>
              <a:defRPr sz="3200">
                <a:solidFill>
                  <a:srgbClr val="000000"/>
                </a:solidFill>
              </a:defRPr>
            </a:pPr>
            <a:r>
              <a:t>Network Switches</a:t>
            </a:r>
          </a:p>
          <a:p>
            <a:pPr marL="406400" indent="-406400" algn="l" defTabSz="825500">
              <a:buSzPct val="123000"/>
              <a:buChar char="*"/>
              <a:defRPr sz="3200">
                <a:solidFill>
                  <a:srgbClr val="000000"/>
                </a:solidFill>
              </a:defRPr>
            </a:pPr>
            <a:r>
              <a:t>Network Routers</a:t>
            </a:r>
          </a:p>
          <a:p>
            <a:pPr marL="406400" indent="-406400" algn="l" defTabSz="825500">
              <a:buSzPct val="123000"/>
              <a:buChar char="*"/>
              <a:defRPr sz="3200">
                <a:solidFill>
                  <a:srgbClr val="000000"/>
                </a:solidFill>
              </a:defRPr>
            </a:pPr>
            <a:r>
              <a:t>Firewalls</a:t>
            </a:r>
          </a:p>
          <a:p>
            <a:pPr marL="406400" indent="-406400" algn="l" defTabSz="825500">
              <a:buSzPct val="123000"/>
              <a:buChar char="*"/>
              <a:defRPr sz="3200">
                <a:solidFill>
                  <a:srgbClr val="000000"/>
                </a:solidFill>
              </a:defRPr>
            </a:pPr>
            <a:r>
              <a:t>Servers</a:t>
            </a:r>
          </a:p>
          <a:p>
            <a:pPr marL="406400" indent="-406400" algn="l" defTabSz="825500">
              <a:buSzPct val="123000"/>
              <a:buChar char="*"/>
              <a:defRPr sz="3200">
                <a:solidFill>
                  <a:srgbClr val="000000"/>
                </a:solidFill>
              </a:defRPr>
            </a:pPr>
            <a:r>
              <a:t>Storage Systems</a:t>
            </a:r>
          </a:p>
          <a:p>
            <a:pPr marL="406400" indent="-406400" algn="l" defTabSz="825500">
              <a:buSzPct val="123000"/>
              <a:buChar char="*"/>
              <a:defRPr sz="3200">
                <a:solidFill>
                  <a:srgbClr val="000000"/>
                </a:solidFill>
              </a:defRPr>
            </a:pPr>
            <a:r>
              <a:t>Telco and carrier equipment</a:t>
            </a:r>
          </a:p>
        </p:txBody>
      </p:sp>
      <p:sp>
        <p:nvSpPr>
          <p:cNvPr id="216" name="Heating, ventilation and air conditioning system…"/>
          <p:cNvSpPr/>
          <p:nvPr/>
        </p:nvSpPr>
        <p:spPr>
          <a:xfrm>
            <a:off x="1692189" y="7400324"/>
            <a:ext cx="6595674" cy="4849278"/>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lstStyle/>
          <a:p>
            <a:pPr algn="l" defTabSz="457200">
              <a:lnSpc>
                <a:spcPct val="117999"/>
              </a:lnSpc>
              <a:defRPr b="1" sz="3200">
                <a:solidFill>
                  <a:srgbClr val="000000"/>
                </a:solidFill>
              </a:defRPr>
            </a:pPr>
            <a:r>
              <a:t>Heating, ventilation and air conditioning system</a:t>
            </a:r>
          </a:p>
          <a:p>
            <a:pPr algn="l" defTabSz="457200">
              <a:lnSpc>
                <a:spcPct val="117999"/>
              </a:lnSpc>
              <a:defRPr sz="3200">
                <a:solidFill>
                  <a:srgbClr val="000000"/>
                </a:solidFill>
              </a:defRPr>
            </a:pPr>
          </a:p>
          <a:p>
            <a:pPr marL="406400" indent="-406400" algn="l" defTabSz="457200">
              <a:lnSpc>
                <a:spcPct val="117999"/>
              </a:lnSpc>
              <a:buSzPct val="123000"/>
              <a:buChar char="*"/>
              <a:defRPr sz="3200">
                <a:solidFill>
                  <a:srgbClr val="000000"/>
                </a:solidFill>
              </a:defRPr>
            </a:pPr>
            <a:r>
              <a:t>Computer Room Air Conditioning (CRAC) systems</a:t>
            </a:r>
          </a:p>
          <a:p>
            <a:pPr marL="406400" indent="-406400" algn="l" defTabSz="457200">
              <a:lnSpc>
                <a:spcPct val="117999"/>
              </a:lnSpc>
              <a:buSzPct val="123000"/>
              <a:buChar char="*"/>
              <a:defRPr sz="3200">
                <a:solidFill>
                  <a:srgbClr val="000000"/>
                </a:solidFill>
              </a:defRPr>
            </a:pPr>
            <a:r>
              <a:t>Chiller</a:t>
            </a:r>
          </a:p>
          <a:p>
            <a:pPr marL="406400" indent="-406400" algn="l" defTabSz="457200">
              <a:lnSpc>
                <a:spcPct val="117999"/>
              </a:lnSpc>
              <a:buSzPct val="123000"/>
              <a:buChar char="*"/>
              <a:defRPr sz="3200">
                <a:solidFill>
                  <a:srgbClr val="000000"/>
                </a:solidFill>
              </a:defRPr>
            </a:pPr>
            <a:r>
              <a:t>Data Center Infrastructure Management (DCIM) systems</a:t>
            </a:r>
          </a:p>
          <a:p>
            <a:pPr marL="406400" indent="-406400" algn="l" defTabSz="457200">
              <a:lnSpc>
                <a:spcPct val="117999"/>
              </a:lnSpc>
              <a:buSzPct val="123000"/>
              <a:buChar char="*"/>
              <a:defRPr sz="3200">
                <a:solidFill>
                  <a:srgbClr val="000000"/>
                </a:solidFill>
              </a:defRPr>
            </a:pPr>
          </a:p>
          <a:p>
            <a:pPr algn="l" defTabSz="825500">
              <a:defRPr sz="3200">
                <a:solidFill>
                  <a:srgbClr val="000000"/>
                </a:solidFill>
                <a:latin typeface="Helvetica Neue Medium"/>
                <a:ea typeface="Helvetica Neue Medium"/>
                <a:cs typeface="Helvetica Neue Medium"/>
                <a:sym typeface="Helvetica Neue Medium"/>
              </a:defRPr>
            </a:pPr>
          </a:p>
        </p:txBody>
      </p:sp>
      <p:grpSp>
        <p:nvGrpSpPr>
          <p:cNvPr id="221" name="Group"/>
          <p:cNvGrpSpPr/>
          <p:nvPr/>
        </p:nvGrpSpPr>
        <p:grpSpPr>
          <a:xfrm>
            <a:off x="16061360" y="5316852"/>
            <a:ext cx="7387147" cy="1131913"/>
            <a:chOff x="-11429" y="153"/>
            <a:chExt cx="7387145" cy="1131911"/>
          </a:xfrm>
        </p:grpSpPr>
        <p:sp>
          <p:nvSpPr>
            <p:cNvPr id="217" name="Total data centre power demand from grid"/>
            <p:cNvSpPr txBox="1"/>
            <p:nvPr/>
          </p:nvSpPr>
          <p:spPr>
            <a:xfrm>
              <a:off x="1144079" y="153"/>
              <a:ext cx="6231637"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Total data centre power demand from grid</a:t>
              </a:r>
            </a:p>
          </p:txBody>
        </p:sp>
        <p:sp>
          <p:nvSpPr>
            <p:cNvPr id="218" name="PUE ="/>
            <p:cNvSpPr txBox="1"/>
            <p:nvPr/>
          </p:nvSpPr>
          <p:spPr>
            <a:xfrm>
              <a:off x="-11430" y="185504"/>
              <a:ext cx="1093318"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PUE = </a:t>
              </a:r>
            </a:p>
          </p:txBody>
        </p:sp>
        <p:sp>
          <p:nvSpPr>
            <p:cNvPr id="219" name="Line"/>
            <p:cNvSpPr/>
            <p:nvPr/>
          </p:nvSpPr>
          <p:spPr>
            <a:xfrm>
              <a:off x="1317501" y="566109"/>
              <a:ext cx="588479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20" name="Total power demand from IT systems"/>
            <p:cNvSpPr txBox="1"/>
            <p:nvPr/>
          </p:nvSpPr>
          <p:spPr>
            <a:xfrm>
              <a:off x="1342074" y="671006"/>
              <a:ext cx="5576317" cy="461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Total power demand from IT systems </a:t>
              </a:r>
            </a:p>
          </p:txBody>
        </p:sp>
      </p:grpSp>
      <p:pic>
        <p:nvPicPr>
          <p:cNvPr id="222" name="Image" descr="Image"/>
          <p:cNvPicPr>
            <a:picLocks noChangeAspect="1"/>
          </p:cNvPicPr>
          <p:nvPr/>
        </p:nvPicPr>
        <p:blipFill>
          <a:blip r:embed="rId3">
            <a:extLst/>
          </a:blip>
          <a:stretch>
            <a:fillRect/>
          </a:stretch>
        </p:blipFill>
        <p:spPr>
          <a:xfrm>
            <a:off x="15464035" y="9251168"/>
            <a:ext cx="8307687" cy="3644340"/>
          </a:xfrm>
          <a:prstGeom prst="rect">
            <a:avLst/>
          </a:prstGeom>
          <a:ln w="12700">
            <a:miter lim="400000"/>
          </a:ln>
        </p:spPr>
      </p:pic>
      <p:sp>
        <p:nvSpPr>
          <p:cNvPr id="223" name="https://www.google.com/about/datacenters/efficiency/"/>
          <p:cNvSpPr txBox="1"/>
          <p:nvPr/>
        </p:nvSpPr>
        <p:spPr>
          <a:xfrm>
            <a:off x="15520748" y="12959532"/>
            <a:ext cx="4460799"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https://www.google.com/about/datacenters/efficiency/</a:t>
            </a:r>
          </a:p>
        </p:txBody>
      </p:sp>
      <p:sp>
        <p:nvSpPr>
          <p:cNvPr id="224" name="DCiE = (1/PUE) x 100"/>
          <p:cNvSpPr txBox="1"/>
          <p:nvPr/>
        </p:nvSpPr>
        <p:spPr>
          <a:xfrm>
            <a:off x="16057479" y="6795650"/>
            <a:ext cx="312572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DCiE = (1/PUE) x 100</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Green house gas emissions can be reduced by migrating existing workloads to hosting facilities with lower PUE."/>
          <p:cNvSpPr txBox="1"/>
          <p:nvPr>
            <p:ph type="body" sz="quarter" idx="1"/>
          </p:nvPr>
        </p:nvSpPr>
        <p:spPr>
          <a:xfrm>
            <a:off x="1575754" y="4036396"/>
            <a:ext cx="20996855" cy="2844599"/>
          </a:xfrm>
          <a:prstGeom prst="rect">
            <a:avLst/>
          </a:prstGeom>
        </p:spPr>
        <p:txBody>
          <a:bodyPr/>
          <a:lstStyle>
            <a:lvl1pPr algn="l">
              <a:lnSpc>
                <a:spcPct val="100000"/>
              </a:lnSpc>
              <a:defRPr spc="0" sz="6000">
                <a:solidFill>
                  <a:srgbClr val="5E5E5E"/>
                </a:solidFill>
                <a:latin typeface="+mn-lt"/>
                <a:ea typeface="+mn-ea"/>
                <a:cs typeface="+mn-cs"/>
                <a:sym typeface="Helvetica Neue"/>
              </a:defRPr>
            </a:lvl1pPr>
          </a:lstStyle>
          <a:p>
            <a:pPr/>
            <a:r>
              <a:t>Green house gas emissions can be reduced by migrating existing workloads to hosting facilities with lower PUE.</a:t>
            </a:r>
          </a:p>
        </p:txBody>
      </p:sp>
      <p:sp>
        <p:nvSpPr>
          <p:cNvPr id="229" name="Key take away 1"/>
          <p:cNvSpPr txBox="1"/>
          <p:nvPr/>
        </p:nvSpPr>
        <p:spPr>
          <a:xfrm>
            <a:off x="1610191" y="3026692"/>
            <a:ext cx="6027421"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vl1pPr>
          </a:lstStyle>
          <a:p>
            <a:pPr/>
            <a:r>
              <a:t>Key take away 1</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Grid carbon intensity - gCO2eq/kWh"/>
          <p:cNvSpPr txBox="1"/>
          <p:nvPr>
            <p:ph type="title"/>
          </p:nvPr>
        </p:nvSpPr>
        <p:spPr>
          <a:prstGeom prst="rect">
            <a:avLst/>
          </a:prstGeom>
        </p:spPr>
        <p:txBody>
          <a:bodyPr/>
          <a:lstStyle/>
          <a:p>
            <a:pPr/>
            <a:r>
              <a:t>Grid carbon intensity - gCO</a:t>
            </a:r>
            <a:r>
              <a:rPr baseline="-5999" spc="-107" sz="5400"/>
              <a:t>2</a:t>
            </a:r>
            <a:r>
              <a:t>eq/kWh</a:t>
            </a:r>
          </a:p>
        </p:txBody>
      </p:sp>
      <p:pic>
        <p:nvPicPr>
          <p:cNvPr id="232" name="Image" descr="Image"/>
          <p:cNvPicPr>
            <a:picLocks noChangeAspect="1"/>
          </p:cNvPicPr>
          <p:nvPr/>
        </p:nvPicPr>
        <p:blipFill>
          <a:blip r:embed="rId3">
            <a:extLst/>
          </a:blip>
          <a:stretch>
            <a:fillRect/>
          </a:stretch>
        </p:blipFill>
        <p:spPr>
          <a:xfrm>
            <a:off x="1262146" y="2719091"/>
            <a:ext cx="20701418" cy="10350709"/>
          </a:xfrm>
          <a:prstGeom prst="rect">
            <a:avLst/>
          </a:prstGeom>
          <a:ln w="12700">
            <a:miter lim="400000"/>
          </a:ln>
        </p:spPr>
      </p:pic>
      <p:sp>
        <p:nvSpPr>
          <p:cNvPr id="233" name="https://www.nationalgrideso.com/news/introducing-our-carbon-intensity-app"/>
          <p:cNvSpPr txBox="1"/>
          <p:nvPr/>
        </p:nvSpPr>
        <p:spPr>
          <a:xfrm>
            <a:off x="995525" y="13274441"/>
            <a:ext cx="7539317"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https://www.nationalgrideso.com/news/introducing-our-carbon-intensity-app</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Grid carbon intensity forecasting"/>
          <p:cNvSpPr txBox="1"/>
          <p:nvPr>
            <p:ph type="title"/>
          </p:nvPr>
        </p:nvSpPr>
        <p:spPr>
          <a:prstGeom prst="rect">
            <a:avLst/>
          </a:prstGeom>
        </p:spPr>
        <p:txBody>
          <a:bodyPr/>
          <a:lstStyle/>
          <a:p>
            <a:pPr/>
            <a:r>
              <a:t>Grid carbon intensity forecasting</a:t>
            </a:r>
          </a:p>
        </p:txBody>
      </p:sp>
      <p:sp>
        <p:nvSpPr>
          <p:cNvPr id="238" name="https://carbonintensity.org.uk/"/>
          <p:cNvSpPr txBox="1"/>
          <p:nvPr/>
        </p:nvSpPr>
        <p:spPr>
          <a:xfrm>
            <a:off x="690621" y="12589312"/>
            <a:ext cx="3011464"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https://carbonintensity.org.uk/</a:t>
            </a:r>
          </a:p>
        </p:txBody>
      </p:sp>
      <p:pic>
        <p:nvPicPr>
          <p:cNvPr id="239" name="Image" descr="Image"/>
          <p:cNvPicPr>
            <a:picLocks noChangeAspect="1"/>
          </p:cNvPicPr>
          <p:nvPr/>
        </p:nvPicPr>
        <p:blipFill>
          <a:blip r:embed="rId3">
            <a:extLst/>
          </a:blip>
          <a:stretch>
            <a:fillRect/>
          </a:stretch>
        </p:blipFill>
        <p:spPr>
          <a:xfrm>
            <a:off x="445836" y="3184692"/>
            <a:ext cx="10018967" cy="9336741"/>
          </a:xfrm>
          <a:prstGeom prst="rect">
            <a:avLst/>
          </a:prstGeom>
          <a:ln w="12700">
            <a:miter lim="400000"/>
          </a:ln>
        </p:spPr>
      </p:pic>
      <p:pic>
        <p:nvPicPr>
          <p:cNvPr id="240" name="Image" descr="Image"/>
          <p:cNvPicPr>
            <a:picLocks noChangeAspect="1"/>
          </p:cNvPicPr>
          <p:nvPr/>
        </p:nvPicPr>
        <p:blipFill>
          <a:blip r:embed="rId4">
            <a:extLst/>
          </a:blip>
          <a:stretch>
            <a:fillRect/>
          </a:stretch>
        </p:blipFill>
        <p:spPr>
          <a:xfrm>
            <a:off x="11135226" y="3100471"/>
            <a:ext cx="11839078" cy="1000683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National Grid carbon intensity API"/>
          <p:cNvSpPr txBox="1"/>
          <p:nvPr>
            <p:ph type="title"/>
          </p:nvPr>
        </p:nvSpPr>
        <p:spPr>
          <a:prstGeom prst="rect">
            <a:avLst/>
          </a:prstGeom>
        </p:spPr>
        <p:txBody>
          <a:bodyPr/>
          <a:lstStyle/>
          <a:p>
            <a:pPr/>
            <a:r>
              <a:t>National Grid carbon intensity API</a:t>
            </a:r>
          </a:p>
        </p:txBody>
      </p:sp>
      <p:pic>
        <p:nvPicPr>
          <p:cNvPr id="245" name="Image" descr="Image"/>
          <p:cNvPicPr>
            <a:picLocks noChangeAspect="1"/>
          </p:cNvPicPr>
          <p:nvPr/>
        </p:nvPicPr>
        <p:blipFill>
          <a:blip r:embed="rId3">
            <a:extLst/>
          </a:blip>
          <a:stretch>
            <a:fillRect/>
          </a:stretch>
        </p:blipFill>
        <p:spPr>
          <a:xfrm>
            <a:off x="7215797" y="2802021"/>
            <a:ext cx="9952406" cy="10730995"/>
          </a:xfrm>
          <a:prstGeom prst="rect">
            <a:avLst/>
          </a:prstGeom>
          <a:ln w="12700">
            <a:miter lim="400000"/>
          </a:ln>
        </p:spPr>
      </p:pic>
      <p:sp>
        <p:nvSpPr>
          <p:cNvPr id="246" name="Text"/>
          <p:cNvSpPr txBox="1"/>
          <p:nvPr/>
        </p:nvSpPr>
        <p:spPr>
          <a:xfrm>
            <a:off x="11855500" y="6627317"/>
            <a:ext cx="673000" cy="461366"/>
          </a:xfrm>
          <a:prstGeom prst="rect">
            <a:avLst/>
          </a:prstGeom>
          <a:ln w="12700">
            <a:miter lim="400000"/>
          </a:ln>
        </p:spPr>
        <p:txBody>
          <a:bodyPr wrap="none" lIns="50800" tIns="50800" rIns="50800" bIns="50800" anchor="ctr">
            <a:spAutoFit/>
          </a:bodyPr>
          <a:lstStyle/>
          <a:p>
            <a:pPr/>
          </a:p>
        </p:txBody>
      </p:sp>
      <p:sp>
        <p:nvSpPr>
          <p:cNvPr id="247" name="https://api.carbonintensity.org.uk/"/>
          <p:cNvSpPr txBox="1"/>
          <p:nvPr/>
        </p:nvSpPr>
        <p:spPr>
          <a:xfrm>
            <a:off x="16772512" y="12041265"/>
            <a:ext cx="6072291"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https://api.carbonintensity.org.uk/</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Cloud Regional Carbon Free Energy"/>
          <p:cNvSpPr txBox="1"/>
          <p:nvPr>
            <p:ph type="title"/>
          </p:nvPr>
        </p:nvSpPr>
        <p:spPr>
          <a:prstGeom prst="rect">
            <a:avLst/>
          </a:prstGeom>
        </p:spPr>
        <p:txBody>
          <a:bodyPr/>
          <a:lstStyle/>
          <a:p>
            <a:pPr/>
            <a:r>
              <a:t>Cloud Regional Carbon Free Energy</a:t>
            </a:r>
          </a:p>
        </p:txBody>
      </p:sp>
      <p:pic>
        <p:nvPicPr>
          <p:cNvPr id="252" name="Image" descr="Image"/>
          <p:cNvPicPr>
            <a:picLocks noChangeAspect="1"/>
          </p:cNvPicPr>
          <p:nvPr/>
        </p:nvPicPr>
        <p:blipFill>
          <a:blip r:embed="rId3">
            <a:extLst/>
          </a:blip>
          <a:stretch>
            <a:fillRect/>
          </a:stretch>
        </p:blipFill>
        <p:spPr>
          <a:xfrm>
            <a:off x="2023065" y="2336103"/>
            <a:ext cx="8306290" cy="10671341"/>
          </a:xfrm>
          <a:prstGeom prst="rect">
            <a:avLst/>
          </a:prstGeom>
          <a:ln w="12700">
            <a:miter lim="400000"/>
          </a:ln>
        </p:spPr>
      </p:pic>
      <p:sp>
        <p:nvSpPr>
          <p:cNvPr id="253" name="https://cloud.google.com/sustainability/region-carbon"/>
          <p:cNvSpPr txBox="1"/>
          <p:nvPr/>
        </p:nvSpPr>
        <p:spPr>
          <a:xfrm>
            <a:off x="2033003" y="13035913"/>
            <a:ext cx="5304537"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https://cloud.google.com/sustainability/region-carbon</a:t>
            </a:r>
          </a:p>
        </p:txBody>
      </p:sp>
      <p:sp>
        <p:nvSpPr>
          <p:cNvPr id="254" name="https://console.cloud.google.com/marketplace/product/bigquery-public-datasets/regional-cfe"/>
          <p:cNvSpPr txBox="1"/>
          <p:nvPr/>
        </p:nvSpPr>
        <p:spPr>
          <a:xfrm>
            <a:off x="12122374" y="13048436"/>
            <a:ext cx="8634884" cy="324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1600">
                <a:solidFill>
                  <a:srgbClr val="000000"/>
                </a:solidFill>
              </a:defRPr>
            </a:lvl1pPr>
          </a:lstStyle>
          <a:p>
            <a:pPr/>
            <a:r>
              <a:t>https://console.cloud.google.com/marketplace/product/bigquery-public-datasets/regional-cfe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Computing’s Unique Advantage"/>
          <p:cNvSpPr txBox="1"/>
          <p:nvPr>
            <p:ph type="title"/>
          </p:nvPr>
        </p:nvSpPr>
        <p:spPr>
          <a:prstGeom prst="rect">
            <a:avLst/>
          </a:prstGeom>
        </p:spPr>
        <p:txBody>
          <a:bodyPr/>
          <a:lstStyle/>
          <a:p>
            <a:pPr/>
            <a:r>
              <a:t>Computing’s Unique Advantage</a:t>
            </a:r>
          </a:p>
        </p:txBody>
      </p:sp>
      <p:sp>
        <p:nvSpPr>
          <p:cNvPr id="259" name="Significant spacial, temporal, and performance flexibility…"/>
          <p:cNvSpPr txBox="1"/>
          <p:nvPr/>
        </p:nvSpPr>
        <p:spPr>
          <a:xfrm>
            <a:off x="1359025" y="3340824"/>
            <a:ext cx="21665949" cy="89539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70560" indent="-670560" algn="l">
              <a:lnSpc>
                <a:spcPct val="90000"/>
              </a:lnSpc>
              <a:spcBef>
                <a:spcPts val="4500"/>
              </a:spcBef>
              <a:buSzPct val="123000"/>
              <a:buChar char="-"/>
              <a:defRPr b="1" sz="4800">
                <a:solidFill>
                  <a:srgbClr val="000000"/>
                </a:solidFill>
              </a:defRPr>
            </a:pPr>
            <a:r>
              <a:t>Significant spacial, temporal, and performance flexibility</a:t>
            </a:r>
          </a:p>
          <a:p>
            <a:pPr marL="670560" indent="-670560" algn="l">
              <a:lnSpc>
                <a:spcPct val="90000"/>
              </a:lnSpc>
              <a:spcBef>
                <a:spcPts val="4500"/>
              </a:spcBef>
              <a:buSzPct val="123000"/>
              <a:buChar char="-"/>
              <a:defRPr b="1" sz="4800">
                <a:solidFill>
                  <a:srgbClr val="000000"/>
                </a:solidFill>
              </a:defRPr>
            </a:pPr>
            <a:r>
              <a:t>Software-based fault-tolerance, eg checkpointing, replication, recompilation, etc.</a:t>
            </a:r>
          </a:p>
          <a:p>
            <a:pPr marL="670560" indent="-670560" algn="l">
              <a:lnSpc>
                <a:spcPct val="90000"/>
              </a:lnSpc>
              <a:spcBef>
                <a:spcPts val="4500"/>
              </a:spcBef>
              <a:buSzPct val="123000"/>
              <a:buChar char="-"/>
              <a:defRPr b="1" sz="4800">
                <a:solidFill>
                  <a:srgbClr val="000000"/>
                </a:solidFill>
              </a:defRPr>
            </a:pPr>
            <a:r>
              <a:t>Global footprint encompassing thousands of clouds and edge sites</a:t>
            </a:r>
          </a:p>
          <a:p>
            <a:pPr algn="l" defTabSz="825500">
              <a:defRPr b="1" sz="5500">
                <a:solidFill>
                  <a:srgbClr val="000000"/>
                </a:solidFill>
              </a:defRPr>
            </a:pPr>
          </a:p>
          <a:p>
            <a:pPr algn="l">
              <a:lnSpc>
                <a:spcPct val="90000"/>
              </a:lnSpc>
              <a:spcBef>
                <a:spcPts val="4500"/>
              </a:spcBef>
              <a:defRPr b="1" sz="5700">
                <a:solidFill>
                  <a:srgbClr val="000000"/>
                </a:solidFill>
              </a:defRPr>
            </a:pPr>
          </a:p>
          <a:p>
            <a:pPr algn="l">
              <a:lnSpc>
                <a:spcPct val="90000"/>
              </a:lnSpc>
              <a:spcBef>
                <a:spcPts val="4500"/>
              </a:spcBef>
              <a:defRPr b="1" sz="5700">
                <a:solidFill>
                  <a:srgbClr val="000000"/>
                </a:solidFill>
              </a:defRPr>
            </a:pPr>
          </a:p>
          <a:p>
            <a:pPr algn="l">
              <a:lnSpc>
                <a:spcPct val="90000"/>
              </a:lnSpc>
              <a:spcBef>
                <a:spcPts val="4500"/>
              </a:spcBef>
              <a:defRPr b="1" sz="5700">
                <a:solidFill>
                  <a:srgbClr val="000000"/>
                </a:solidFill>
              </a:defRPr>
            </a:pPr>
            <a:r>
              <a:t>Computing well-positioned to adapt to unreliable clean energy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Grid carbon intensity forecasting and carbon free energy matching can be used to schedule workload to run at times during windows with the lowest carbon impact."/>
          <p:cNvSpPr txBox="1"/>
          <p:nvPr>
            <p:ph type="body" idx="1"/>
          </p:nvPr>
        </p:nvSpPr>
        <p:spPr>
          <a:xfrm>
            <a:off x="1575754" y="4036396"/>
            <a:ext cx="20996855" cy="6638071"/>
          </a:xfrm>
          <a:prstGeom prst="rect">
            <a:avLst/>
          </a:prstGeom>
        </p:spPr>
        <p:txBody>
          <a:bodyPr anchor="t"/>
          <a:lstStyle>
            <a:lvl1pPr algn="l">
              <a:lnSpc>
                <a:spcPct val="100000"/>
              </a:lnSpc>
              <a:defRPr spc="0" sz="6000">
                <a:solidFill>
                  <a:srgbClr val="5E5E5E"/>
                </a:solidFill>
                <a:latin typeface="+mn-lt"/>
                <a:ea typeface="+mn-ea"/>
                <a:cs typeface="+mn-cs"/>
                <a:sym typeface="Helvetica Neue"/>
              </a:defRPr>
            </a:lvl1pPr>
          </a:lstStyle>
          <a:p>
            <a:pPr/>
            <a:r>
              <a:t>Grid carbon intensity forecasting and carbon free energy matching can be used to schedule workload to run at times during windows with the lowest carbon impact.</a:t>
            </a:r>
          </a:p>
        </p:txBody>
      </p:sp>
      <p:sp>
        <p:nvSpPr>
          <p:cNvPr id="264" name="Key take away 2"/>
          <p:cNvSpPr txBox="1"/>
          <p:nvPr/>
        </p:nvSpPr>
        <p:spPr>
          <a:xfrm>
            <a:off x="1610191" y="3026692"/>
            <a:ext cx="6027421"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vl1pPr>
          </a:lstStyle>
          <a:p>
            <a:pPr/>
            <a:r>
              <a:t>Key take away 2</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oday’s enterprise IT systems requires a lot of data centre workload.…"/>
          <p:cNvSpPr txBox="1"/>
          <p:nvPr/>
        </p:nvSpPr>
        <p:spPr>
          <a:xfrm>
            <a:off x="1177636" y="566075"/>
            <a:ext cx="21228229" cy="12583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80000"/>
              </a:lnSpc>
              <a:defRPr spc="-164" sz="8200">
                <a:solidFill>
                  <a:srgbClr val="000000"/>
                </a:solidFill>
                <a:latin typeface="Helvetica Neue Medium"/>
                <a:ea typeface="Helvetica Neue Medium"/>
                <a:cs typeface="Helvetica Neue Medium"/>
                <a:sym typeface="Helvetica Neue Medium"/>
              </a:defRPr>
            </a:pPr>
            <a:r>
              <a:t>Today’s enterprise IT systems requires a lot of data centre workload.</a:t>
            </a:r>
          </a:p>
          <a:p>
            <a:pPr algn="l">
              <a:lnSpc>
                <a:spcPct val="80000"/>
              </a:lnSpc>
              <a:defRPr spc="-164" sz="8200">
                <a:solidFill>
                  <a:srgbClr val="000000"/>
                </a:solidFill>
                <a:latin typeface="Helvetica Neue Medium"/>
                <a:ea typeface="Helvetica Neue Medium"/>
                <a:cs typeface="Helvetica Neue Medium"/>
                <a:sym typeface="Helvetica Neue Medium"/>
              </a:defRPr>
            </a:pPr>
          </a:p>
          <a:p>
            <a:pPr algn="l">
              <a:lnSpc>
                <a:spcPct val="80000"/>
              </a:lnSpc>
              <a:defRPr spc="-164" sz="8200">
                <a:solidFill>
                  <a:srgbClr val="000000"/>
                </a:solidFill>
                <a:latin typeface="Helvetica Neue Medium"/>
                <a:ea typeface="Helvetica Neue Medium"/>
                <a:cs typeface="Helvetica Neue Medium"/>
                <a:sym typeface="Helvetica Neue Medium"/>
              </a:defRPr>
            </a:pPr>
            <a:r>
              <a:t>Demand for workload is increasing.</a:t>
            </a:r>
          </a:p>
          <a:p>
            <a:pPr algn="l">
              <a:lnSpc>
                <a:spcPct val="80000"/>
              </a:lnSpc>
              <a:defRPr spc="-164" sz="8200">
                <a:solidFill>
                  <a:srgbClr val="000000"/>
                </a:solidFill>
                <a:latin typeface="Helvetica Neue Medium"/>
                <a:ea typeface="Helvetica Neue Medium"/>
                <a:cs typeface="Helvetica Neue Medium"/>
                <a:sym typeface="Helvetica Neue Medium"/>
              </a:defRPr>
            </a:pPr>
          </a:p>
          <a:p>
            <a:pPr algn="l">
              <a:lnSpc>
                <a:spcPct val="80000"/>
              </a:lnSpc>
              <a:defRPr spc="-164" sz="8200">
                <a:solidFill>
                  <a:srgbClr val="000000"/>
                </a:solidFill>
                <a:latin typeface="Helvetica Neue Medium"/>
                <a:ea typeface="Helvetica Neue Medium"/>
                <a:cs typeface="Helvetica Neue Medium"/>
                <a:sym typeface="Helvetica Neue Medium"/>
              </a:defRPr>
            </a:pPr>
            <a:r>
              <a:t>Governments and enterprises have made commitments to transform to meet goals of the ‘2030 Agenda for Sustainable Development’.</a:t>
            </a:r>
          </a:p>
          <a:p>
            <a:pPr algn="l">
              <a:lnSpc>
                <a:spcPct val="80000"/>
              </a:lnSpc>
              <a:defRPr spc="-164" sz="8200">
                <a:solidFill>
                  <a:srgbClr val="000000"/>
                </a:solidFill>
                <a:latin typeface="Helvetica Neue Medium"/>
                <a:ea typeface="Helvetica Neue Medium"/>
                <a:cs typeface="Helvetica Neue Medium"/>
                <a:sym typeface="Helvetica Neue Medium"/>
              </a:defRPr>
            </a:pPr>
          </a:p>
          <a:p>
            <a:pPr algn="l">
              <a:lnSpc>
                <a:spcPct val="80000"/>
              </a:lnSpc>
              <a:defRPr spc="-164" sz="8200">
                <a:solidFill>
                  <a:srgbClr val="000000"/>
                </a:solidFill>
                <a:latin typeface="Helvetica Neue Medium"/>
                <a:ea typeface="Helvetica Neue Medium"/>
                <a:cs typeface="Helvetica Neue Medium"/>
                <a:sym typeface="Helvetica Neue Medium"/>
              </a:defRPr>
            </a:pPr>
            <a:r>
              <a:t>Renewables are cleaner but less predictable energy supplies.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arbonFirst"/>
          <p:cNvSpPr txBox="1"/>
          <p:nvPr>
            <p:ph type="title"/>
          </p:nvPr>
        </p:nvSpPr>
        <p:spPr>
          <a:prstGeom prst="rect">
            <a:avLst/>
          </a:prstGeom>
        </p:spPr>
        <p:txBody>
          <a:bodyPr/>
          <a:lstStyle/>
          <a:p>
            <a:pPr/>
            <a:r>
              <a:t>CarbonFirst</a:t>
            </a:r>
          </a:p>
        </p:txBody>
      </p:sp>
      <p:pic>
        <p:nvPicPr>
          <p:cNvPr id="267" name="Image" descr="Image"/>
          <p:cNvPicPr>
            <a:picLocks noChangeAspect="1"/>
          </p:cNvPicPr>
          <p:nvPr/>
        </p:nvPicPr>
        <p:blipFill>
          <a:blip r:embed="rId3">
            <a:extLst/>
          </a:blip>
          <a:stretch>
            <a:fillRect/>
          </a:stretch>
        </p:blipFill>
        <p:spPr>
          <a:xfrm>
            <a:off x="4344500" y="2633518"/>
            <a:ext cx="15695000" cy="9468306"/>
          </a:xfrm>
          <a:prstGeom prst="rect">
            <a:avLst/>
          </a:prstGeom>
          <a:ln w="12700">
            <a:miter lim="400000"/>
          </a:ln>
        </p:spPr>
      </p:pic>
      <p:sp>
        <p:nvSpPr>
          <p:cNvPr id="268" name="http://carbonfirst.org/"/>
          <p:cNvSpPr txBox="1"/>
          <p:nvPr/>
        </p:nvSpPr>
        <p:spPr>
          <a:xfrm>
            <a:off x="4327742" y="12222679"/>
            <a:ext cx="30352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http://carbonfirst.org/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Ecovisor"/>
          <p:cNvSpPr txBox="1"/>
          <p:nvPr>
            <p:ph type="title"/>
          </p:nvPr>
        </p:nvSpPr>
        <p:spPr>
          <a:prstGeom prst="rect">
            <a:avLst/>
          </a:prstGeom>
        </p:spPr>
        <p:txBody>
          <a:bodyPr/>
          <a:lstStyle/>
          <a:p>
            <a:pPr/>
            <a:r>
              <a:t>Ecovisor</a:t>
            </a:r>
          </a:p>
        </p:txBody>
      </p:sp>
      <p:pic>
        <p:nvPicPr>
          <p:cNvPr id="273" name="Image" descr="Image"/>
          <p:cNvPicPr>
            <a:picLocks noChangeAspect="1"/>
          </p:cNvPicPr>
          <p:nvPr/>
        </p:nvPicPr>
        <p:blipFill>
          <a:blip r:embed="rId3">
            <a:extLst/>
          </a:blip>
          <a:stretch>
            <a:fillRect/>
          </a:stretch>
        </p:blipFill>
        <p:spPr>
          <a:xfrm>
            <a:off x="6029890" y="2982672"/>
            <a:ext cx="12324220" cy="997902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Application Aware Carbon Budgeting"/>
          <p:cNvSpPr txBox="1"/>
          <p:nvPr>
            <p:ph type="title"/>
          </p:nvPr>
        </p:nvSpPr>
        <p:spPr>
          <a:prstGeom prst="rect">
            <a:avLst/>
          </a:prstGeom>
        </p:spPr>
        <p:txBody>
          <a:bodyPr/>
          <a:lstStyle/>
          <a:p>
            <a:pPr/>
            <a:r>
              <a:t>Application Aware Carbon Budgeting</a:t>
            </a:r>
          </a:p>
        </p:txBody>
      </p:sp>
      <p:pic>
        <p:nvPicPr>
          <p:cNvPr id="278" name="Image" descr="Image"/>
          <p:cNvPicPr>
            <a:picLocks noChangeAspect="1"/>
          </p:cNvPicPr>
          <p:nvPr/>
        </p:nvPicPr>
        <p:blipFill>
          <a:blip r:embed="rId3">
            <a:extLst/>
          </a:blip>
          <a:stretch>
            <a:fillRect/>
          </a:stretch>
        </p:blipFill>
        <p:spPr>
          <a:xfrm>
            <a:off x="3294028" y="3096543"/>
            <a:ext cx="17795944" cy="916122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Make forward looking software engineering designs which can accommodate upcoming carbon awareness innovations."/>
          <p:cNvSpPr txBox="1"/>
          <p:nvPr>
            <p:ph type="body" idx="1"/>
          </p:nvPr>
        </p:nvSpPr>
        <p:spPr>
          <a:xfrm>
            <a:off x="1575754" y="4036396"/>
            <a:ext cx="20996855" cy="6638071"/>
          </a:xfrm>
          <a:prstGeom prst="rect">
            <a:avLst/>
          </a:prstGeom>
        </p:spPr>
        <p:txBody>
          <a:bodyPr anchor="t"/>
          <a:lstStyle>
            <a:lvl1pPr algn="l">
              <a:lnSpc>
                <a:spcPct val="100000"/>
              </a:lnSpc>
              <a:defRPr spc="0" sz="6000">
                <a:solidFill>
                  <a:srgbClr val="5E5E5E"/>
                </a:solidFill>
                <a:latin typeface="+mn-lt"/>
                <a:ea typeface="+mn-ea"/>
                <a:cs typeface="+mn-cs"/>
                <a:sym typeface="Helvetica Neue"/>
              </a:defRPr>
            </a:lvl1pPr>
          </a:lstStyle>
          <a:p>
            <a:pPr/>
            <a:r>
              <a:t>Make forward looking software engineering designs which can accommodate upcoming carbon awareness innovations.</a:t>
            </a:r>
          </a:p>
        </p:txBody>
      </p:sp>
      <p:sp>
        <p:nvSpPr>
          <p:cNvPr id="283" name="Key take away 3"/>
          <p:cNvSpPr txBox="1"/>
          <p:nvPr/>
        </p:nvSpPr>
        <p:spPr>
          <a:xfrm>
            <a:off x="1610191" y="3026692"/>
            <a:ext cx="6027421"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vl1pPr>
          </a:lstStyle>
          <a:p>
            <a:pPr/>
            <a:r>
              <a:t>Key take away 3</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Midrange Server Evolution"/>
          <p:cNvSpPr txBox="1"/>
          <p:nvPr>
            <p:ph type="title"/>
          </p:nvPr>
        </p:nvSpPr>
        <p:spPr>
          <a:prstGeom prst="rect">
            <a:avLst/>
          </a:prstGeom>
        </p:spPr>
        <p:txBody>
          <a:bodyPr/>
          <a:lstStyle/>
          <a:p>
            <a:pPr/>
            <a:r>
              <a:t>Midrange Server Evolution</a:t>
            </a:r>
          </a:p>
        </p:txBody>
      </p:sp>
      <p:pic>
        <p:nvPicPr>
          <p:cNvPr id="286" name="Image" descr="Image"/>
          <p:cNvPicPr>
            <a:picLocks noChangeAspect="1"/>
          </p:cNvPicPr>
          <p:nvPr/>
        </p:nvPicPr>
        <p:blipFill>
          <a:blip r:embed="rId3">
            <a:extLst/>
          </a:blip>
          <a:stretch>
            <a:fillRect/>
          </a:stretch>
        </p:blipFill>
        <p:spPr>
          <a:xfrm>
            <a:off x="2022838" y="4612380"/>
            <a:ext cx="3810001" cy="3708401"/>
          </a:xfrm>
          <a:prstGeom prst="rect">
            <a:avLst/>
          </a:prstGeom>
          <a:ln w="12700">
            <a:miter lim="400000"/>
          </a:ln>
        </p:spPr>
      </p:pic>
      <p:sp>
        <p:nvSpPr>
          <p:cNvPr id="287" name="1980s floor mount tower systems…"/>
          <p:cNvSpPr txBox="1"/>
          <p:nvPr/>
        </p:nvSpPr>
        <p:spPr>
          <a:xfrm>
            <a:off x="2036266" y="8618572"/>
            <a:ext cx="3522956" cy="654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800">
                <a:solidFill>
                  <a:srgbClr val="000000"/>
                </a:solidFill>
              </a:defRPr>
            </a:pPr>
            <a:r>
              <a:t>1980s floor mount tower systems</a:t>
            </a:r>
          </a:p>
          <a:p>
            <a:pPr algn="l">
              <a:defRPr sz="1800">
                <a:solidFill>
                  <a:srgbClr val="000000"/>
                </a:solidFill>
              </a:defRPr>
            </a:pPr>
            <a:r>
              <a:t>like the NCR 3000 Series</a:t>
            </a:r>
          </a:p>
        </p:txBody>
      </p:sp>
      <p:sp>
        <p:nvSpPr>
          <p:cNvPr id="288" name="1998 Compaq Proliant 6500…"/>
          <p:cNvSpPr txBox="1"/>
          <p:nvPr/>
        </p:nvSpPr>
        <p:spPr>
          <a:xfrm>
            <a:off x="7007431" y="8728933"/>
            <a:ext cx="4491991" cy="3473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800">
                <a:solidFill>
                  <a:srgbClr val="000000"/>
                </a:solidFill>
              </a:defRPr>
            </a:pPr>
            <a:r>
              <a:t>1998 Compaq Proliant 6500</a:t>
            </a:r>
          </a:p>
          <a:p>
            <a:pPr algn="l">
              <a:defRPr sz="1800">
                <a:solidFill>
                  <a:srgbClr val="000000"/>
                </a:solidFill>
              </a:defRPr>
            </a:pPr>
            <a:r>
              <a:t>Max five 7U server housed within 42U rack</a:t>
            </a:r>
          </a:p>
          <a:p>
            <a:pPr algn="l">
              <a:defRPr sz="1800">
                <a:solidFill>
                  <a:srgbClr val="000000"/>
                </a:solidFill>
              </a:defRPr>
            </a:pPr>
          </a:p>
          <a:p>
            <a:pPr algn="l">
              <a:defRPr sz="1800">
                <a:solidFill>
                  <a:srgbClr val="000000"/>
                </a:solidFill>
              </a:defRPr>
            </a:pPr>
            <a:r>
              <a:t>2GHz (4x 500MHz) CPU per server</a:t>
            </a:r>
          </a:p>
          <a:p>
            <a:pPr algn="l">
              <a:defRPr sz="1800">
                <a:solidFill>
                  <a:srgbClr val="000000"/>
                </a:solidFill>
              </a:defRPr>
            </a:pPr>
            <a:r>
              <a:t>4GB RAM per server</a:t>
            </a:r>
          </a:p>
          <a:p>
            <a:pPr algn="l">
              <a:defRPr sz="1800">
                <a:solidFill>
                  <a:srgbClr val="000000"/>
                </a:solidFill>
              </a:defRPr>
            </a:pPr>
            <a:r>
              <a:t>500watt power draw per server</a:t>
            </a:r>
          </a:p>
          <a:p>
            <a:pPr algn="l">
              <a:defRPr sz="1800">
                <a:solidFill>
                  <a:srgbClr val="000000"/>
                </a:solidFill>
              </a:defRPr>
            </a:pPr>
          </a:p>
          <a:p>
            <a:pPr algn="l">
              <a:defRPr sz="1800">
                <a:solidFill>
                  <a:srgbClr val="000000"/>
                </a:solidFill>
              </a:defRPr>
            </a:pPr>
            <a:r>
              <a:t>10GHz CPU per rack</a:t>
            </a:r>
          </a:p>
          <a:p>
            <a:pPr algn="l">
              <a:defRPr sz="1800">
                <a:solidFill>
                  <a:srgbClr val="000000"/>
                </a:solidFill>
              </a:defRPr>
            </a:pPr>
            <a:r>
              <a:t>20GB RAM per rack</a:t>
            </a:r>
          </a:p>
          <a:p>
            <a:pPr algn="l">
              <a:defRPr sz="1800">
                <a:solidFill>
                  <a:srgbClr val="000000"/>
                </a:solidFill>
              </a:defRPr>
            </a:pPr>
          </a:p>
          <a:p>
            <a:pPr algn="l">
              <a:defRPr b="1" sz="1800">
                <a:solidFill>
                  <a:srgbClr val="000000"/>
                </a:solidFill>
              </a:defRPr>
            </a:pPr>
            <a:r>
              <a:t>2.5kW power draw per rack</a:t>
            </a:r>
          </a:p>
          <a:p>
            <a:pPr algn="l">
              <a:defRPr b="1" sz="1800">
                <a:solidFill>
                  <a:srgbClr val="000000"/>
                </a:solidFill>
              </a:defRPr>
            </a:pPr>
            <a:r>
              <a:t>4GHz CPU per 1kW</a:t>
            </a:r>
          </a:p>
        </p:txBody>
      </p:sp>
      <p:pic>
        <p:nvPicPr>
          <p:cNvPr id="289" name="Image" descr="Image"/>
          <p:cNvPicPr>
            <a:picLocks noChangeAspect="1"/>
          </p:cNvPicPr>
          <p:nvPr/>
        </p:nvPicPr>
        <p:blipFill>
          <a:blip r:embed="rId4">
            <a:extLst/>
          </a:blip>
          <a:stretch>
            <a:fillRect/>
          </a:stretch>
        </p:blipFill>
        <p:spPr>
          <a:xfrm>
            <a:off x="6935231" y="5102545"/>
            <a:ext cx="3810001" cy="3347841"/>
          </a:xfrm>
          <a:prstGeom prst="rect">
            <a:avLst/>
          </a:prstGeom>
          <a:ln w="12700">
            <a:miter lim="400000"/>
          </a:ln>
        </p:spPr>
      </p:pic>
      <p:pic>
        <p:nvPicPr>
          <p:cNvPr id="290" name="Image" descr="Image"/>
          <p:cNvPicPr>
            <a:picLocks noChangeAspect="1"/>
          </p:cNvPicPr>
          <p:nvPr/>
        </p:nvPicPr>
        <p:blipFill>
          <a:blip r:embed="rId5">
            <a:extLst/>
          </a:blip>
          <a:stretch>
            <a:fillRect/>
          </a:stretch>
        </p:blipFill>
        <p:spPr>
          <a:xfrm>
            <a:off x="11847624" y="4988754"/>
            <a:ext cx="4247368" cy="3575422"/>
          </a:xfrm>
          <a:prstGeom prst="rect">
            <a:avLst/>
          </a:prstGeom>
          <a:ln w="12700">
            <a:miter lim="400000"/>
          </a:ln>
        </p:spPr>
      </p:pic>
      <p:sp>
        <p:nvSpPr>
          <p:cNvPr id="291" name="2006 HPE C7000 with BL460c G1…"/>
          <p:cNvSpPr txBox="1"/>
          <p:nvPr/>
        </p:nvSpPr>
        <p:spPr>
          <a:xfrm>
            <a:off x="12023387" y="8589233"/>
            <a:ext cx="4834433" cy="37525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800">
                <a:solidFill>
                  <a:srgbClr val="000000"/>
                </a:solidFill>
              </a:defRPr>
            </a:pPr>
            <a:r>
              <a:t>2006 HPE C7000 with BL460c G1</a:t>
            </a:r>
          </a:p>
          <a:p>
            <a:pPr algn="l">
              <a:defRPr sz="1800">
                <a:solidFill>
                  <a:srgbClr val="000000"/>
                </a:solidFill>
              </a:defRPr>
            </a:pPr>
            <a:r>
              <a:t>Four 10U chassis housed within 42U rack</a:t>
            </a:r>
          </a:p>
          <a:p>
            <a:pPr algn="l">
              <a:defRPr sz="1800">
                <a:solidFill>
                  <a:srgbClr val="000000"/>
                </a:solidFill>
              </a:defRPr>
            </a:pPr>
            <a:r>
              <a:t>Sixty four servers housed within 42U rack</a:t>
            </a:r>
          </a:p>
          <a:p>
            <a:pPr algn="l">
              <a:defRPr sz="1800">
                <a:solidFill>
                  <a:srgbClr val="000000"/>
                </a:solidFill>
              </a:defRPr>
            </a:pPr>
          </a:p>
          <a:p>
            <a:pPr algn="l">
              <a:defRPr sz="1800">
                <a:solidFill>
                  <a:srgbClr val="000000"/>
                </a:solidFill>
              </a:defRPr>
            </a:pPr>
            <a:r>
              <a:t>13.3GHz (quad-core 3.33GHz) CPU per server</a:t>
            </a:r>
          </a:p>
          <a:p>
            <a:pPr algn="l">
              <a:defRPr sz="1800">
                <a:solidFill>
                  <a:srgbClr val="000000"/>
                </a:solidFill>
              </a:defRPr>
            </a:pPr>
            <a:r>
              <a:t>48GB RAM per server</a:t>
            </a:r>
          </a:p>
          <a:p>
            <a:pPr algn="l">
              <a:defRPr sz="1800">
                <a:solidFill>
                  <a:srgbClr val="000000"/>
                </a:solidFill>
              </a:defRPr>
            </a:pPr>
            <a:r>
              <a:t>7,200watt power draw per chassis</a:t>
            </a:r>
          </a:p>
          <a:p>
            <a:pPr algn="l">
              <a:defRPr sz="1800">
                <a:solidFill>
                  <a:srgbClr val="000000"/>
                </a:solidFill>
              </a:defRPr>
            </a:pPr>
          </a:p>
          <a:p>
            <a:pPr algn="l">
              <a:defRPr sz="1800">
                <a:solidFill>
                  <a:srgbClr val="000000"/>
                </a:solidFill>
              </a:defRPr>
            </a:pPr>
            <a:r>
              <a:t>852GHz CPU per rack</a:t>
            </a:r>
          </a:p>
          <a:p>
            <a:pPr algn="l">
              <a:defRPr sz="1800">
                <a:solidFill>
                  <a:srgbClr val="000000"/>
                </a:solidFill>
              </a:defRPr>
            </a:pPr>
            <a:r>
              <a:t>3TB RAM per rack</a:t>
            </a:r>
          </a:p>
          <a:p>
            <a:pPr algn="l">
              <a:defRPr sz="1800">
                <a:solidFill>
                  <a:srgbClr val="000000"/>
                </a:solidFill>
              </a:defRPr>
            </a:pPr>
          </a:p>
          <a:p>
            <a:pPr algn="l">
              <a:defRPr b="1" sz="1800">
                <a:solidFill>
                  <a:srgbClr val="000000"/>
                </a:solidFill>
              </a:defRPr>
            </a:pPr>
            <a:r>
              <a:t>28.8kW max power draw per rack</a:t>
            </a:r>
          </a:p>
          <a:p>
            <a:pPr algn="l">
              <a:defRPr b="1" sz="1800">
                <a:solidFill>
                  <a:srgbClr val="000000"/>
                </a:solidFill>
              </a:defRPr>
            </a:pPr>
            <a:r>
              <a:t>29.6GHz CPU per 1kW</a:t>
            </a:r>
          </a:p>
        </p:txBody>
      </p:sp>
      <p:sp>
        <p:nvSpPr>
          <p:cNvPr id="292" name="2022 HPE C7000 with BL480G10 Pus…"/>
          <p:cNvSpPr txBox="1"/>
          <p:nvPr/>
        </p:nvSpPr>
        <p:spPr>
          <a:xfrm>
            <a:off x="17760736" y="8639140"/>
            <a:ext cx="4584116" cy="37525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000000"/>
                </a:solidFill>
              </a:defRPr>
            </a:pPr>
            <a:r>
              <a:t>2022 HPE C7000 with BL480G10 Pus</a:t>
            </a:r>
          </a:p>
          <a:p>
            <a:pPr algn="l">
              <a:defRPr sz="1800">
                <a:solidFill>
                  <a:srgbClr val="000000"/>
                </a:solidFill>
              </a:defRPr>
            </a:pPr>
            <a:r>
              <a:t>Four 10U chassis housed within 42U rack</a:t>
            </a:r>
          </a:p>
          <a:p>
            <a:pPr algn="l">
              <a:defRPr sz="1800">
                <a:solidFill>
                  <a:srgbClr val="000000"/>
                </a:solidFill>
              </a:defRPr>
            </a:pPr>
            <a:r>
              <a:t>Forty eight servers housed within 42U rack</a:t>
            </a:r>
          </a:p>
          <a:p>
            <a:pPr algn="l">
              <a:defRPr sz="1800">
                <a:solidFill>
                  <a:srgbClr val="000000"/>
                </a:solidFill>
              </a:defRPr>
            </a:pPr>
          </a:p>
          <a:p>
            <a:pPr algn="l">
              <a:defRPr sz="1800">
                <a:solidFill>
                  <a:srgbClr val="000000"/>
                </a:solidFill>
              </a:defRPr>
            </a:pPr>
            <a:r>
              <a:t>124GHz (forty-core 3.1GHz) CPU per server</a:t>
            </a:r>
          </a:p>
          <a:p>
            <a:pPr algn="l">
              <a:defRPr sz="1800">
                <a:solidFill>
                  <a:srgbClr val="000000"/>
                </a:solidFill>
              </a:defRPr>
            </a:pPr>
            <a:r>
              <a:t>4TB RAM per server</a:t>
            </a:r>
          </a:p>
          <a:p>
            <a:pPr algn="l">
              <a:defRPr sz="1800">
                <a:solidFill>
                  <a:srgbClr val="000000"/>
                </a:solidFill>
              </a:defRPr>
            </a:pPr>
            <a:r>
              <a:t>7,200watt power draw per chassis</a:t>
            </a:r>
          </a:p>
          <a:p>
            <a:pPr algn="l">
              <a:defRPr sz="1800">
                <a:solidFill>
                  <a:srgbClr val="000000"/>
                </a:solidFill>
              </a:defRPr>
            </a:pPr>
          </a:p>
          <a:p>
            <a:pPr algn="l">
              <a:defRPr sz="1800">
                <a:solidFill>
                  <a:srgbClr val="000000"/>
                </a:solidFill>
              </a:defRPr>
            </a:pPr>
            <a:r>
              <a:t>5,960GHz CPU per rack</a:t>
            </a:r>
          </a:p>
          <a:p>
            <a:pPr algn="l">
              <a:defRPr sz="1800">
                <a:solidFill>
                  <a:srgbClr val="000000"/>
                </a:solidFill>
              </a:defRPr>
            </a:pPr>
            <a:r>
              <a:t>192TB RAM per rack</a:t>
            </a:r>
          </a:p>
          <a:p>
            <a:pPr algn="l">
              <a:defRPr sz="1800">
                <a:solidFill>
                  <a:srgbClr val="000000"/>
                </a:solidFill>
              </a:defRPr>
            </a:pPr>
          </a:p>
          <a:p>
            <a:pPr algn="l">
              <a:defRPr b="1" sz="1800">
                <a:solidFill>
                  <a:srgbClr val="000000"/>
                </a:solidFill>
              </a:defRPr>
            </a:pPr>
            <a:r>
              <a:t>28.8kW max power draw per rack</a:t>
            </a:r>
          </a:p>
          <a:p>
            <a:pPr algn="l">
              <a:defRPr b="1" sz="1800">
                <a:solidFill>
                  <a:srgbClr val="000000"/>
                </a:solidFill>
              </a:defRPr>
            </a:pPr>
            <a:r>
              <a:t>207GHz CPU per 1kW</a:t>
            </a:r>
          </a:p>
        </p:txBody>
      </p:sp>
      <p:pic>
        <p:nvPicPr>
          <p:cNvPr id="293" name="Image" descr="Image"/>
          <p:cNvPicPr>
            <a:picLocks noChangeAspect="1"/>
          </p:cNvPicPr>
          <p:nvPr/>
        </p:nvPicPr>
        <p:blipFill>
          <a:blip r:embed="rId5">
            <a:extLst/>
          </a:blip>
          <a:stretch>
            <a:fillRect/>
          </a:stretch>
        </p:blipFill>
        <p:spPr>
          <a:xfrm>
            <a:off x="17610114" y="4988754"/>
            <a:ext cx="4247368" cy="357542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Operational carbon Vs Embodied carbon"/>
          <p:cNvSpPr txBox="1"/>
          <p:nvPr>
            <p:ph type="title"/>
          </p:nvPr>
        </p:nvSpPr>
        <p:spPr>
          <a:prstGeom prst="rect">
            <a:avLst/>
          </a:prstGeom>
        </p:spPr>
        <p:txBody>
          <a:bodyPr/>
          <a:lstStyle/>
          <a:p>
            <a:pPr/>
            <a:r>
              <a:t>Operational carbon Vs Embodied carbon</a:t>
            </a:r>
          </a:p>
        </p:txBody>
      </p:sp>
      <p:grpSp>
        <p:nvGrpSpPr>
          <p:cNvPr id="300" name="Group"/>
          <p:cNvGrpSpPr/>
          <p:nvPr/>
        </p:nvGrpSpPr>
        <p:grpSpPr>
          <a:xfrm>
            <a:off x="1347671" y="4133656"/>
            <a:ext cx="21026545" cy="7911531"/>
            <a:chOff x="0" y="0"/>
            <a:chExt cx="21026544" cy="7911530"/>
          </a:xfrm>
        </p:grpSpPr>
        <p:pic>
          <p:nvPicPr>
            <p:cNvPr id="298" name="Image" descr="Image"/>
            <p:cNvPicPr>
              <a:picLocks noChangeAspect="1"/>
            </p:cNvPicPr>
            <p:nvPr/>
          </p:nvPicPr>
          <p:blipFill>
            <a:blip r:embed="rId3">
              <a:extLst/>
            </a:blip>
            <a:stretch>
              <a:fillRect/>
            </a:stretch>
          </p:blipFill>
          <p:spPr>
            <a:xfrm>
              <a:off x="0" y="0"/>
              <a:ext cx="21026545" cy="7421134"/>
            </a:xfrm>
            <a:prstGeom prst="rect">
              <a:avLst/>
            </a:prstGeom>
            <a:ln w="12700" cap="flat">
              <a:noFill/>
              <a:miter lim="400000"/>
            </a:ln>
            <a:effectLst/>
          </p:spPr>
        </p:pic>
        <p:sp>
          <p:nvSpPr>
            <p:cNvPr id="299" name="https://www.istructe.org/IStructE/media/Public/TSE-Archive/2020/A-brief-guide-to-calculating-embodied-carbon.pdf"/>
            <p:cNvSpPr txBox="1"/>
            <p:nvPr/>
          </p:nvSpPr>
          <p:spPr>
            <a:xfrm>
              <a:off x="222306" y="7419139"/>
              <a:ext cx="16255536" cy="4923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defRPr sz="1600"/>
              </a:lvl1pPr>
            </a:lstStyle>
            <a:p>
              <a:pPr/>
              <a:r>
                <a:t>https://www.istructe.org/IStructE/media/Public/TSE-Archive/2020/A-brief-guide-to-calculating-embodied-carbon.pdf</a:t>
              </a:r>
            </a:p>
          </p:txBody>
        </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Waste Electrical and Electronic Equipment"/>
          <p:cNvSpPr txBox="1"/>
          <p:nvPr>
            <p:ph type="title"/>
          </p:nvPr>
        </p:nvSpPr>
        <p:spPr>
          <a:prstGeom prst="rect">
            <a:avLst/>
          </a:prstGeom>
        </p:spPr>
        <p:txBody>
          <a:bodyPr/>
          <a:lstStyle/>
          <a:p>
            <a:pPr/>
            <a:r>
              <a:t>Waste Electrical and Electronic Equipment</a:t>
            </a:r>
          </a:p>
        </p:txBody>
      </p:sp>
      <p:pic>
        <p:nvPicPr>
          <p:cNvPr id="305" name="Image" descr="Image"/>
          <p:cNvPicPr>
            <a:picLocks noChangeAspect="1"/>
          </p:cNvPicPr>
          <p:nvPr/>
        </p:nvPicPr>
        <p:blipFill>
          <a:blip r:embed="rId3">
            <a:extLst/>
          </a:blip>
          <a:stretch>
            <a:fillRect/>
          </a:stretch>
        </p:blipFill>
        <p:spPr>
          <a:xfrm>
            <a:off x="21738738" y="11057041"/>
            <a:ext cx="2555371" cy="2559033"/>
          </a:xfrm>
          <a:prstGeom prst="rect">
            <a:avLst/>
          </a:prstGeom>
          <a:ln w="12700">
            <a:miter lim="400000"/>
          </a:ln>
        </p:spPr>
      </p:pic>
      <p:sp>
        <p:nvSpPr>
          <p:cNvPr id="306" name="https://globalewaste.org/"/>
          <p:cNvSpPr txBox="1"/>
          <p:nvPr/>
        </p:nvSpPr>
        <p:spPr>
          <a:xfrm>
            <a:off x="1615905" y="12733343"/>
            <a:ext cx="35259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https://globalewaste.org/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Optimised Hardware Refresh Cycles"/>
          <p:cNvSpPr txBox="1"/>
          <p:nvPr>
            <p:ph type="title"/>
          </p:nvPr>
        </p:nvSpPr>
        <p:spPr>
          <a:prstGeom prst="rect">
            <a:avLst/>
          </a:prstGeom>
        </p:spPr>
        <p:txBody>
          <a:bodyPr/>
          <a:lstStyle/>
          <a:p>
            <a:pPr/>
            <a:r>
              <a:t>Optimised Hardware Refresh Cycles</a:t>
            </a:r>
          </a:p>
        </p:txBody>
      </p:sp>
      <p:pic>
        <p:nvPicPr>
          <p:cNvPr id="311" name="Image" descr="Image"/>
          <p:cNvPicPr>
            <a:picLocks noChangeAspect="1"/>
          </p:cNvPicPr>
          <p:nvPr/>
        </p:nvPicPr>
        <p:blipFill>
          <a:blip r:embed="rId3">
            <a:extLst/>
          </a:blip>
          <a:stretch>
            <a:fillRect/>
          </a:stretch>
        </p:blipFill>
        <p:spPr>
          <a:xfrm>
            <a:off x="1868426" y="3508639"/>
            <a:ext cx="19735409" cy="874409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Technological advances enables more processing capabilities at same or lower power requirements. Increasing server hardware technology refresh cycles are a great opportunity to increase embodied carbon efficiency."/>
          <p:cNvSpPr txBox="1"/>
          <p:nvPr>
            <p:ph type="body" sz="half" idx="1"/>
          </p:nvPr>
        </p:nvSpPr>
        <p:spPr>
          <a:xfrm>
            <a:off x="1575754" y="4036396"/>
            <a:ext cx="20996855" cy="5245980"/>
          </a:xfrm>
          <a:prstGeom prst="rect">
            <a:avLst/>
          </a:prstGeom>
        </p:spPr>
        <p:txBody>
          <a:bodyPr anchor="t"/>
          <a:lstStyle>
            <a:lvl1pPr algn="l">
              <a:lnSpc>
                <a:spcPct val="100000"/>
              </a:lnSpc>
              <a:defRPr spc="0" sz="6000">
                <a:solidFill>
                  <a:srgbClr val="5E5E5E"/>
                </a:solidFill>
                <a:latin typeface="+mn-lt"/>
                <a:ea typeface="+mn-ea"/>
                <a:cs typeface="+mn-cs"/>
                <a:sym typeface="Helvetica Neue"/>
              </a:defRPr>
            </a:lvl1pPr>
          </a:lstStyle>
          <a:p>
            <a:pPr/>
            <a:r>
              <a:t>Technological advances enables more processing capabilities at same or lower power requirements. Increasing server hardware technology refresh cycles are a great opportunity to increase embodied carbon efficiency.</a:t>
            </a:r>
          </a:p>
        </p:txBody>
      </p:sp>
      <p:sp>
        <p:nvSpPr>
          <p:cNvPr id="316" name="Key take away 4"/>
          <p:cNvSpPr txBox="1"/>
          <p:nvPr/>
        </p:nvSpPr>
        <p:spPr>
          <a:xfrm>
            <a:off x="1610191" y="3026692"/>
            <a:ext cx="6027421"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vl1pPr>
          </a:lstStyle>
          <a:p>
            <a:pPr/>
            <a:r>
              <a:t>Key take away 4</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Performance to Power Ratio"/>
          <p:cNvSpPr txBox="1"/>
          <p:nvPr>
            <p:ph type="title"/>
          </p:nvPr>
        </p:nvSpPr>
        <p:spPr>
          <a:prstGeom prst="rect">
            <a:avLst/>
          </a:prstGeom>
        </p:spPr>
        <p:txBody>
          <a:bodyPr/>
          <a:lstStyle/>
          <a:p>
            <a:pPr/>
            <a:r>
              <a:t>Performance to Power Ratio</a:t>
            </a:r>
          </a:p>
        </p:txBody>
      </p:sp>
      <p:grpSp>
        <p:nvGrpSpPr>
          <p:cNvPr id="321" name="Group"/>
          <p:cNvGrpSpPr/>
          <p:nvPr/>
        </p:nvGrpSpPr>
        <p:grpSpPr>
          <a:xfrm>
            <a:off x="2817990" y="4207345"/>
            <a:ext cx="18748021" cy="7659425"/>
            <a:chOff x="0" y="0"/>
            <a:chExt cx="18748020" cy="7659424"/>
          </a:xfrm>
        </p:grpSpPr>
        <p:pic>
          <p:nvPicPr>
            <p:cNvPr id="319" name="Image" descr="Image"/>
            <p:cNvPicPr>
              <a:picLocks noChangeAspect="1"/>
            </p:cNvPicPr>
            <p:nvPr/>
          </p:nvPicPr>
          <p:blipFill>
            <a:blip r:embed="rId3">
              <a:extLst/>
            </a:blip>
            <a:stretch>
              <a:fillRect/>
            </a:stretch>
          </p:blipFill>
          <p:spPr>
            <a:xfrm>
              <a:off x="29577" y="0"/>
              <a:ext cx="18718444" cy="6506991"/>
            </a:xfrm>
            <a:prstGeom prst="rect">
              <a:avLst/>
            </a:prstGeom>
            <a:ln w="12700" cap="flat">
              <a:noFill/>
              <a:miter lim="400000"/>
            </a:ln>
            <a:effectLst/>
          </p:spPr>
        </p:pic>
        <p:sp>
          <p:nvSpPr>
            <p:cNvPr id="320" name="Lower active power (W) results are better. Higher ssj_ops and performance-to-power ratios are better.…"/>
            <p:cNvSpPr txBox="1"/>
            <p:nvPr/>
          </p:nvSpPr>
          <p:spPr>
            <a:xfrm>
              <a:off x="0" y="6460680"/>
              <a:ext cx="16504706" cy="1198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defRPr sz="1400">
                  <a:solidFill>
                    <a:srgbClr val="000000"/>
                  </a:solidFill>
                  <a:latin typeface="Helvetica"/>
                  <a:ea typeface="Helvetica"/>
                  <a:cs typeface="Helvetica"/>
                  <a:sym typeface="Helvetica"/>
                </a:defRPr>
              </a:pPr>
              <a:r>
                <a:t>Lower active power (W) results are better. Higher ssj_ops and</a:t>
              </a:r>
              <a:r>
                <a:rPr>
                  <a:latin typeface="Times Roman"/>
                  <a:ea typeface="Times Roman"/>
                  <a:cs typeface="Times Roman"/>
                  <a:sym typeface="Times Roman"/>
                </a:rPr>
                <a:t> </a:t>
              </a:r>
              <a:r>
                <a:t>performance-to-power ratios are better.</a:t>
              </a:r>
            </a:p>
            <a:p>
              <a:pPr algn="l" defTabSz="457200">
                <a:defRPr sz="1400">
                  <a:solidFill>
                    <a:srgbClr val="000000"/>
                  </a:solidFill>
                  <a:latin typeface="Helvetica"/>
                  <a:ea typeface="Helvetica"/>
                  <a:cs typeface="Helvetica"/>
                  <a:sym typeface="Helvetica"/>
                </a:defRPr>
              </a:pPr>
            </a:p>
            <a:p>
              <a:pPr algn="l" defTabSz="457200">
                <a:defRPr sz="1400">
                  <a:solidFill>
                    <a:srgbClr val="000000"/>
                  </a:solidFill>
                  <a:latin typeface="Helvetica"/>
                  <a:ea typeface="Helvetica"/>
                  <a:cs typeface="Helvetica"/>
                  <a:sym typeface="Helvetica"/>
                </a:defRPr>
              </a:pPr>
              <a:r>
                <a:t>https://i.dell.com/sites/doccontent/business/solutions/whitepapers/en/Documents/poweredge-m610-power-competitive-whitpaper.pdf</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2030 Agenda - Sustainable Development Goals"/>
          <p:cNvSpPr txBox="1"/>
          <p:nvPr>
            <p:ph type="title"/>
          </p:nvPr>
        </p:nvSpPr>
        <p:spPr>
          <a:prstGeom prst="rect">
            <a:avLst/>
          </a:prstGeom>
        </p:spPr>
        <p:txBody>
          <a:bodyPr/>
          <a:lstStyle>
            <a:lvl1pPr defTabSz="1682453">
              <a:defRPr spc="-160" sz="8004"/>
            </a:lvl1pPr>
          </a:lstStyle>
          <a:p>
            <a:pPr/>
            <a:r>
              <a:t>2030 Agenda - Sustainable Development Goals</a:t>
            </a:r>
          </a:p>
        </p:txBody>
      </p:sp>
      <p:pic>
        <p:nvPicPr>
          <p:cNvPr id="162" name="Image" descr="Image"/>
          <p:cNvPicPr>
            <a:picLocks noChangeAspect="1"/>
          </p:cNvPicPr>
          <p:nvPr/>
        </p:nvPicPr>
        <p:blipFill>
          <a:blip r:embed="rId3">
            <a:extLst/>
          </a:blip>
          <a:stretch>
            <a:fillRect/>
          </a:stretch>
        </p:blipFill>
        <p:spPr>
          <a:xfrm>
            <a:off x="6335720" y="2666255"/>
            <a:ext cx="11712560" cy="10651834"/>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Increasing Workload Density With Hardware Disaggregation"/>
          <p:cNvSpPr txBox="1"/>
          <p:nvPr>
            <p:ph type="title"/>
          </p:nvPr>
        </p:nvSpPr>
        <p:spPr>
          <a:prstGeom prst="rect">
            <a:avLst/>
          </a:prstGeom>
        </p:spPr>
        <p:txBody>
          <a:bodyPr/>
          <a:lstStyle>
            <a:lvl1pPr defTabSz="1779987">
              <a:defRPr spc="-124" sz="6205"/>
            </a:lvl1pPr>
          </a:lstStyle>
          <a:p>
            <a:pPr/>
            <a:r>
              <a:t>Increasing Workload Density With Hardware Disaggregation</a:t>
            </a:r>
          </a:p>
        </p:txBody>
      </p:sp>
      <p:sp>
        <p:nvSpPr>
          <p:cNvPr id="326" name="https://www.vmware.com/timeline.html"/>
          <p:cNvSpPr txBox="1"/>
          <p:nvPr/>
        </p:nvSpPr>
        <p:spPr>
          <a:xfrm>
            <a:off x="30999" y="11341070"/>
            <a:ext cx="4065422" cy="365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500"/>
            </a:lvl1pPr>
          </a:lstStyle>
          <a:p>
            <a:pPr/>
            <a:r>
              <a:t>https://www.vmware.com/timeline.html</a:t>
            </a:r>
          </a:p>
        </p:txBody>
      </p:sp>
      <p:pic>
        <p:nvPicPr>
          <p:cNvPr id="327" name="Image" descr="Image"/>
          <p:cNvPicPr>
            <a:picLocks noChangeAspect="1"/>
          </p:cNvPicPr>
          <p:nvPr/>
        </p:nvPicPr>
        <p:blipFill>
          <a:blip r:embed="rId3">
            <a:extLst/>
          </a:blip>
          <a:stretch>
            <a:fillRect/>
          </a:stretch>
        </p:blipFill>
        <p:spPr>
          <a:xfrm>
            <a:off x="12482938" y="5263420"/>
            <a:ext cx="11943854" cy="4232470"/>
          </a:xfrm>
          <a:prstGeom prst="rect">
            <a:avLst/>
          </a:prstGeom>
          <a:ln w="12700">
            <a:miter lim="400000"/>
          </a:ln>
        </p:spPr>
      </p:pic>
      <p:sp>
        <p:nvSpPr>
          <p:cNvPr id="328" name="https://www.vmware.com/content/dam/digitalmarketing/vmware/en/pdf/company/vmware-idc-whitepaper-2020.pdf"/>
          <p:cNvSpPr txBox="1"/>
          <p:nvPr/>
        </p:nvSpPr>
        <p:spPr>
          <a:xfrm>
            <a:off x="12498946" y="9503423"/>
            <a:ext cx="9979153" cy="312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1500"/>
            </a:lvl1pPr>
          </a:lstStyle>
          <a:p>
            <a:pPr/>
            <a:r>
              <a:t>https://www.vmware.com/content/dam/digitalmarketing/vmware/en/pdf/company/vmware-idc-whitepaper-2020.pdf</a:t>
            </a:r>
          </a:p>
        </p:txBody>
      </p:sp>
      <p:pic>
        <p:nvPicPr>
          <p:cNvPr id="329" name="Image" descr="Image"/>
          <p:cNvPicPr>
            <a:picLocks noChangeAspect="1"/>
          </p:cNvPicPr>
          <p:nvPr/>
        </p:nvPicPr>
        <p:blipFill>
          <a:blip r:embed="rId4">
            <a:extLst/>
          </a:blip>
          <a:stretch>
            <a:fillRect/>
          </a:stretch>
        </p:blipFill>
        <p:spPr>
          <a:xfrm>
            <a:off x="28978" y="3414550"/>
            <a:ext cx="11630975" cy="793021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erver virtualisation is an easy way to increase workload density which increases energy efficiency without refactoring application architecture."/>
          <p:cNvSpPr txBox="1"/>
          <p:nvPr>
            <p:ph type="body" sz="half" idx="1"/>
          </p:nvPr>
        </p:nvSpPr>
        <p:spPr>
          <a:xfrm>
            <a:off x="1575754" y="4036396"/>
            <a:ext cx="20996855" cy="3865755"/>
          </a:xfrm>
          <a:prstGeom prst="rect">
            <a:avLst/>
          </a:prstGeom>
        </p:spPr>
        <p:txBody>
          <a:bodyPr anchor="t"/>
          <a:lstStyle>
            <a:lvl1pPr algn="l">
              <a:lnSpc>
                <a:spcPct val="100000"/>
              </a:lnSpc>
              <a:defRPr spc="0" sz="6000">
                <a:solidFill>
                  <a:srgbClr val="5E5E5E"/>
                </a:solidFill>
                <a:latin typeface="+mn-lt"/>
                <a:ea typeface="+mn-ea"/>
                <a:cs typeface="+mn-cs"/>
                <a:sym typeface="Helvetica Neue"/>
              </a:defRPr>
            </a:lvl1pPr>
          </a:lstStyle>
          <a:p>
            <a:pPr/>
            <a:r>
              <a:t>Server virtualisation is an easy way to increase workload density which increases energy efficiency without refactoring application architecture.</a:t>
            </a:r>
          </a:p>
        </p:txBody>
      </p:sp>
      <p:sp>
        <p:nvSpPr>
          <p:cNvPr id="334" name="Key take away 5"/>
          <p:cNvSpPr txBox="1"/>
          <p:nvPr/>
        </p:nvSpPr>
        <p:spPr>
          <a:xfrm>
            <a:off x="1610191" y="3026692"/>
            <a:ext cx="6027421"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vl1pPr>
          </a:lstStyle>
          <a:p>
            <a:pPr/>
            <a:r>
              <a:t>Key take away 5</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Workload Demand Optimisation"/>
          <p:cNvSpPr txBox="1"/>
          <p:nvPr>
            <p:ph type="title"/>
          </p:nvPr>
        </p:nvSpPr>
        <p:spPr>
          <a:prstGeom prst="rect">
            <a:avLst/>
          </a:prstGeom>
        </p:spPr>
        <p:txBody>
          <a:bodyPr/>
          <a:lstStyle/>
          <a:p>
            <a:pPr/>
            <a:r>
              <a:t>Workload Demand Optimisation</a:t>
            </a:r>
          </a:p>
        </p:txBody>
      </p:sp>
      <p:sp>
        <p:nvSpPr>
          <p:cNvPr id="337" name="CPU"/>
          <p:cNvSpPr/>
          <p:nvPr/>
        </p:nvSpPr>
        <p:spPr>
          <a:xfrm>
            <a:off x="3946043" y="4967516"/>
            <a:ext cx="3466895" cy="3604016"/>
          </a:xfrm>
          <a:prstGeom prst="ellipse">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CPU</a:t>
            </a:r>
          </a:p>
        </p:txBody>
      </p:sp>
      <p:sp>
        <p:nvSpPr>
          <p:cNvPr id="338" name="RAM"/>
          <p:cNvSpPr/>
          <p:nvPr/>
        </p:nvSpPr>
        <p:spPr>
          <a:xfrm>
            <a:off x="10609537" y="4967516"/>
            <a:ext cx="3466895" cy="3604016"/>
          </a:xfrm>
          <a:prstGeom prst="ellipse">
            <a:avLst/>
          </a:prstGeom>
          <a:solidFill>
            <a:srgbClr val="60D937"/>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RAM</a:t>
            </a:r>
          </a:p>
        </p:txBody>
      </p:sp>
      <p:sp>
        <p:nvSpPr>
          <p:cNvPr id="339" name="Storage"/>
          <p:cNvSpPr/>
          <p:nvPr/>
        </p:nvSpPr>
        <p:spPr>
          <a:xfrm>
            <a:off x="17273030" y="4967516"/>
            <a:ext cx="3466896" cy="3604016"/>
          </a:xfrm>
          <a:prstGeom prst="ellipse">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Storage</a:t>
            </a:r>
          </a:p>
        </p:txBody>
      </p:sp>
      <p:sp>
        <p:nvSpPr>
          <p:cNvPr id="340" name="Oversized virtual machines…"/>
          <p:cNvSpPr txBox="1"/>
          <p:nvPr/>
        </p:nvSpPr>
        <p:spPr>
          <a:xfrm>
            <a:off x="3909989" y="8717096"/>
            <a:ext cx="5006778" cy="15662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Oversized virtual machines</a:t>
            </a:r>
          </a:p>
          <a:p>
            <a:pPr algn="l"/>
            <a:r>
              <a:t>Orphaned\ idle virtual machines</a:t>
            </a:r>
          </a:p>
          <a:p>
            <a:pPr algn="l"/>
            <a:r>
              <a:t>Over provisioned cluster capacity</a:t>
            </a:r>
          </a:p>
          <a:p>
            <a:pPr algn="l"/>
            <a:r>
              <a:t>Standby disaster recovery capacity</a:t>
            </a:r>
          </a:p>
        </p:txBody>
      </p:sp>
      <p:sp>
        <p:nvSpPr>
          <p:cNvPr id="341" name="Oversized virtual machines…"/>
          <p:cNvSpPr txBox="1"/>
          <p:nvPr/>
        </p:nvSpPr>
        <p:spPr>
          <a:xfrm>
            <a:off x="10200687" y="8717096"/>
            <a:ext cx="5006778" cy="15662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Oversized virtual machines</a:t>
            </a:r>
          </a:p>
          <a:p>
            <a:pPr algn="l"/>
            <a:r>
              <a:t>Orphaned\ idle virtual machines</a:t>
            </a:r>
          </a:p>
          <a:p>
            <a:pPr algn="l"/>
            <a:r>
              <a:t>Over provisioned cluster capacity</a:t>
            </a:r>
          </a:p>
          <a:p>
            <a:pPr algn="l"/>
            <a:r>
              <a:t>Standby disaster recovery capacity</a:t>
            </a:r>
          </a:p>
        </p:txBody>
      </p:sp>
      <p:sp>
        <p:nvSpPr>
          <p:cNvPr id="342" name="Oversized virtual machines…"/>
          <p:cNvSpPr txBox="1"/>
          <p:nvPr/>
        </p:nvSpPr>
        <p:spPr>
          <a:xfrm>
            <a:off x="16491385" y="8688809"/>
            <a:ext cx="5006778" cy="19345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Oversized virtual machines</a:t>
            </a:r>
          </a:p>
          <a:p>
            <a:pPr algn="l"/>
            <a:r>
              <a:t>Orphaned\ idle virtual machines</a:t>
            </a:r>
          </a:p>
          <a:p>
            <a:pPr algn="l"/>
            <a:r>
              <a:t>Over provisioned storage capacity</a:t>
            </a:r>
          </a:p>
          <a:p>
            <a:pPr algn="l"/>
            <a:r>
              <a:t>Standby disaster recovery capacity</a:t>
            </a:r>
          </a:p>
          <a:p>
            <a:pPr algn="l"/>
            <a:r>
              <a:t>Virtual machine snapshots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Implement continuous monitoring and continuous improvement day two operations programs to identify and eliminate waste."/>
          <p:cNvSpPr txBox="1"/>
          <p:nvPr>
            <p:ph type="body" sz="quarter" idx="1"/>
          </p:nvPr>
        </p:nvSpPr>
        <p:spPr>
          <a:xfrm>
            <a:off x="1575754" y="4036396"/>
            <a:ext cx="20996855" cy="2844599"/>
          </a:xfrm>
          <a:prstGeom prst="rect">
            <a:avLst/>
          </a:prstGeom>
        </p:spPr>
        <p:txBody>
          <a:bodyPr anchor="t"/>
          <a:lstStyle>
            <a:lvl1pPr algn="l">
              <a:lnSpc>
                <a:spcPct val="100000"/>
              </a:lnSpc>
              <a:defRPr spc="0" sz="6000">
                <a:solidFill>
                  <a:srgbClr val="5E5E5E"/>
                </a:solidFill>
                <a:latin typeface="+mn-lt"/>
                <a:ea typeface="+mn-ea"/>
                <a:cs typeface="+mn-cs"/>
                <a:sym typeface="Helvetica Neue"/>
              </a:defRPr>
            </a:lvl1pPr>
          </a:lstStyle>
          <a:p>
            <a:pPr/>
            <a:r>
              <a:t>Implement continuous monitoring and continuous improvement day two operations programs to identify and eliminate waste.</a:t>
            </a:r>
          </a:p>
        </p:txBody>
      </p:sp>
      <p:sp>
        <p:nvSpPr>
          <p:cNvPr id="347" name="Key take away 6"/>
          <p:cNvSpPr txBox="1"/>
          <p:nvPr/>
        </p:nvSpPr>
        <p:spPr>
          <a:xfrm>
            <a:off x="1610191" y="3026692"/>
            <a:ext cx="6027421"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vl1pPr>
          </a:lstStyle>
          <a:p>
            <a:pPr/>
            <a:r>
              <a:t>Key take away 6</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Workload availability optimisation"/>
          <p:cNvSpPr txBox="1"/>
          <p:nvPr>
            <p:ph type="title"/>
          </p:nvPr>
        </p:nvSpPr>
        <p:spPr>
          <a:prstGeom prst="rect">
            <a:avLst/>
          </a:prstGeom>
        </p:spPr>
        <p:txBody>
          <a:bodyPr/>
          <a:lstStyle/>
          <a:p>
            <a:pPr/>
            <a:r>
              <a:t>Workload availability optimisation</a:t>
            </a:r>
          </a:p>
        </p:txBody>
      </p:sp>
      <p:sp>
        <p:nvSpPr>
          <p:cNvPr id="350" name="Square"/>
          <p:cNvSpPr/>
          <p:nvPr/>
        </p:nvSpPr>
        <p:spPr>
          <a:xfrm>
            <a:off x="5775351" y="6619744"/>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51" name="Square"/>
          <p:cNvSpPr/>
          <p:nvPr/>
        </p:nvSpPr>
        <p:spPr>
          <a:xfrm>
            <a:off x="4415611" y="6619744"/>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52" name="Square"/>
          <p:cNvSpPr/>
          <p:nvPr/>
        </p:nvSpPr>
        <p:spPr>
          <a:xfrm>
            <a:off x="7135090" y="6619744"/>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53" name="Square"/>
          <p:cNvSpPr/>
          <p:nvPr/>
        </p:nvSpPr>
        <p:spPr>
          <a:xfrm>
            <a:off x="8494830" y="6619744"/>
            <a:ext cx="1270001" cy="1270001"/>
          </a:xfrm>
          <a:prstGeom prst="rect">
            <a:avLst/>
          </a:prstGeom>
          <a:solidFill>
            <a:schemeClr val="accent6"/>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54" name="Square"/>
          <p:cNvSpPr/>
          <p:nvPr/>
        </p:nvSpPr>
        <p:spPr>
          <a:xfrm>
            <a:off x="7120921" y="7972923"/>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55" name="Square"/>
          <p:cNvSpPr/>
          <p:nvPr/>
        </p:nvSpPr>
        <p:spPr>
          <a:xfrm>
            <a:off x="5761706" y="7972923"/>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56" name="Square"/>
          <p:cNvSpPr/>
          <p:nvPr/>
        </p:nvSpPr>
        <p:spPr>
          <a:xfrm>
            <a:off x="8480661" y="7972923"/>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57" name="Square"/>
          <p:cNvSpPr/>
          <p:nvPr/>
        </p:nvSpPr>
        <p:spPr>
          <a:xfrm>
            <a:off x="11200665" y="7972923"/>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58" name="Square"/>
          <p:cNvSpPr/>
          <p:nvPr/>
        </p:nvSpPr>
        <p:spPr>
          <a:xfrm>
            <a:off x="9840925" y="7972923"/>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59" name="Square"/>
          <p:cNvSpPr/>
          <p:nvPr/>
        </p:nvSpPr>
        <p:spPr>
          <a:xfrm>
            <a:off x="12560405" y="7972923"/>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60" name="Square"/>
          <p:cNvSpPr/>
          <p:nvPr/>
        </p:nvSpPr>
        <p:spPr>
          <a:xfrm>
            <a:off x="15280408" y="7972923"/>
            <a:ext cx="1270001" cy="1270001"/>
          </a:xfrm>
          <a:prstGeom prst="rect">
            <a:avLst/>
          </a:prstGeom>
          <a:solidFill>
            <a:schemeClr val="accent6"/>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1" name="Square"/>
          <p:cNvSpPr/>
          <p:nvPr/>
        </p:nvSpPr>
        <p:spPr>
          <a:xfrm>
            <a:off x="13920669" y="7972923"/>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62" name="Square"/>
          <p:cNvSpPr/>
          <p:nvPr/>
        </p:nvSpPr>
        <p:spPr>
          <a:xfrm>
            <a:off x="3054822" y="6619744"/>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63" name="Square"/>
          <p:cNvSpPr/>
          <p:nvPr/>
        </p:nvSpPr>
        <p:spPr>
          <a:xfrm>
            <a:off x="4400392" y="7972923"/>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64" name="Square"/>
          <p:cNvSpPr/>
          <p:nvPr/>
        </p:nvSpPr>
        <p:spPr>
          <a:xfrm>
            <a:off x="3067942" y="5266564"/>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65" name="Square"/>
          <p:cNvSpPr/>
          <p:nvPr/>
        </p:nvSpPr>
        <p:spPr>
          <a:xfrm>
            <a:off x="4427681" y="5266564"/>
            <a:ext cx="1270001" cy="1270001"/>
          </a:xfrm>
          <a:prstGeom prst="rect">
            <a:avLst/>
          </a:prstGeom>
          <a:solidFill>
            <a:schemeClr val="accent6"/>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6" name="Square"/>
          <p:cNvSpPr/>
          <p:nvPr/>
        </p:nvSpPr>
        <p:spPr>
          <a:xfrm>
            <a:off x="3040652" y="7972923"/>
            <a:ext cx="1270001" cy="1270001"/>
          </a:xfrm>
          <a:prstGeom prst="rect">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67" name="Two node cluster 50% unused overhead"/>
          <p:cNvSpPr txBox="1"/>
          <p:nvPr/>
        </p:nvSpPr>
        <p:spPr>
          <a:xfrm>
            <a:off x="5894986" y="5670881"/>
            <a:ext cx="560740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Two node cluster 50% unused overhead</a:t>
            </a:r>
          </a:p>
        </p:txBody>
      </p:sp>
      <p:sp>
        <p:nvSpPr>
          <p:cNvPr id="368" name="Five node cluster 20% unused overhead"/>
          <p:cNvSpPr txBox="1"/>
          <p:nvPr/>
        </p:nvSpPr>
        <p:spPr>
          <a:xfrm>
            <a:off x="10046102" y="7024061"/>
            <a:ext cx="561898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Five node cluster 20% unused overhead</a:t>
            </a:r>
          </a:p>
        </p:txBody>
      </p:sp>
      <p:sp>
        <p:nvSpPr>
          <p:cNvPr id="369" name="Five node cluster 10% unused overhead"/>
          <p:cNvSpPr txBox="1"/>
          <p:nvPr/>
        </p:nvSpPr>
        <p:spPr>
          <a:xfrm>
            <a:off x="16818561" y="8377240"/>
            <a:ext cx="561898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Five node cluster 10% unused overhead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Refactoring network architecture towards SDN and enable larger clusters."/>
          <p:cNvSpPr txBox="1"/>
          <p:nvPr>
            <p:ph type="body" sz="quarter" idx="1"/>
          </p:nvPr>
        </p:nvSpPr>
        <p:spPr>
          <a:xfrm>
            <a:off x="1575754" y="4036396"/>
            <a:ext cx="20996855" cy="2844599"/>
          </a:xfrm>
          <a:prstGeom prst="rect">
            <a:avLst/>
          </a:prstGeom>
        </p:spPr>
        <p:txBody>
          <a:bodyPr anchor="t"/>
          <a:lstStyle>
            <a:lvl1pPr algn="l">
              <a:lnSpc>
                <a:spcPct val="100000"/>
              </a:lnSpc>
              <a:defRPr spc="0" sz="6000">
                <a:solidFill>
                  <a:srgbClr val="5E5E5E"/>
                </a:solidFill>
                <a:latin typeface="+mn-lt"/>
                <a:ea typeface="+mn-ea"/>
                <a:cs typeface="+mn-cs"/>
                <a:sym typeface="Helvetica Neue"/>
              </a:defRPr>
            </a:lvl1pPr>
          </a:lstStyle>
          <a:p>
            <a:pPr/>
            <a:r>
              <a:t>Refactoring network architecture towards SDN and enable larger clusters.</a:t>
            </a:r>
          </a:p>
        </p:txBody>
      </p:sp>
      <p:sp>
        <p:nvSpPr>
          <p:cNvPr id="374" name="Key take away 7"/>
          <p:cNvSpPr txBox="1"/>
          <p:nvPr/>
        </p:nvSpPr>
        <p:spPr>
          <a:xfrm>
            <a:off x="1610191" y="3026692"/>
            <a:ext cx="6027421"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vl1pPr>
          </a:lstStyle>
          <a:p>
            <a:pPr/>
            <a:r>
              <a:t>Key take away 7</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red kernel architectures"/>
          <p:cNvSpPr txBox="1"/>
          <p:nvPr>
            <p:ph type="title"/>
          </p:nvPr>
        </p:nvSpPr>
        <p:spPr>
          <a:prstGeom prst="rect">
            <a:avLst/>
          </a:prstGeom>
        </p:spPr>
        <p:txBody>
          <a:bodyPr/>
          <a:lstStyle/>
          <a:p>
            <a:pPr/>
            <a:r>
              <a:t>Shared kernel architectures</a:t>
            </a:r>
          </a:p>
        </p:txBody>
      </p:sp>
      <p:grpSp>
        <p:nvGrpSpPr>
          <p:cNvPr id="381" name="Group"/>
          <p:cNvGrpSpPr/>
          <p:nvPr/>
        </p:nvGrpSpPr>
        <p:grpSpPr>
          <a:xfrm>
            <a:off x="2446372" y="4177938"/>
            <a:ext cx="19491256" cy="7883041"/>
            <a:chOff x="0" y="0"/>
            <a:chExt cx="19491255" cy="7883039"/>
          </a:xfrm>
        </p:grpSpPr>
        <p:pic>
          <p:nvPicPr>
            <p:cNvPr id="377" name="Image" descr="Image"/>
            <p:cNvPicPr>
              <a:picLocks noChangeAspect="1"/>
            </p:cNvPicPr>
            <p:nvPr/>
          </p:nvPicPr>
          <p:blipFill>
            <a:blip r:embed="rId3">
              <a:extLst/>
            </a:blip>
            <a:stretch>
              <a:fillRect/>
            </a:stretch>
          </p:blipFill>
          <p:spPr>
            <a:xfrm>
              <a:off x="0" y="0"/>
              <a:ext cx="9673233" cy="7028915"/>
            </a:xfrm>
            <a:prstGeom prst="rect">
              <a:avLst/>
            </a:prstGeom>
            <a:ln w="12700" cap="flat">
              <a:noFill/>
              <a:miter lim="400000"/>
            </a:ln>
            <a:effectLst/>
          </p:spPr>
        </p:pic>
        <p:pic>
          <p:nvPicPr>
            <p:cNvPr id="378" name="Image" descr="Image"/>
            <p:cNvPicPr>
              <a:picLocks noChangeAspect="1"/>
            </p:cNvPicPr>
            <p:nvPr/>
          </p:nvPicPr>
          <p:blipFill>
            <a:blip r:embed="rId4">
              <a:extLst/>
            </a:blip>
            <a:stretch>
              <a:fillRect/>
            </a:stretch>
          </p:blipFill>
          <p:spPr>
            <a:xfrm>
              <a:off x="9818023" y="3755128"/>
              <a:ext cx="9673233" cy="3299749"/>
            </a:xfrm>
            <a:prstGeom prst="rect">
              <a:avLst/>
            </a:prstGeom>
            <a:ln w="12700" cap="flat">
              <a:noFill/>
              <a:miter lim="400000"/>
            </a:ln>
            <a:effectLst/>
          </p:spPr>
        </p:pic>
        <p:sp>
          <p:nvSpPr>
            <p:cNvPr id="379" name="Virtual Machine"/>
            <p:cNvSpPr txBox="1"/>
            <p:nvPr/>
          </p:nvSpPr>
          <p:spPr>
            <a:xfrm>
              <a:off x="2997325" y="7062536"/>
              <a:ext cx="4210298" cy="8205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vl1pPr>
            </a:lstStyle>
            <a:p>
              <a:pPr/>
              <a:r>
                <a:t>Virtual Machine</a:t>
              </a:r>
            </a:p>
          </p:txBody>
        </p:sp>
        <p:sp>
          <p:nvSpPr>
            <p:cNvPr id="380" name="Containers"/>
            <p:cNvSpPr txBox="1"/>
            <p:nvPr/>
          </p:nvSpPr>
          <p:spPr>
            <a:xfrm>
              <a:off x="13410938" y="7062536"/>
              <a:ext cx="3035949" cy="8205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vl1pPr>
            </a:lstStyle>
            <a:p>
              <a:pPr/>
              <a:r>
                <a:t>Containers</a:t>
              </a:r>
            </a:p>
          </p:txBody>
        </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Event driven scale to zero architectures"/>
          <p:cNvSpPr txBox="1"/>
          <p:nvPr>
            <p:ph type="title"/>
          </p:nvPr>
        </p:nvSpPr>
        <p:spPr>
          <a:prstGeom prst="rect">
            <a:avLst/>
          </a:prstGeom>
        </p:spPr>
        <p:txBody>
          <a:bodyPr/>
          <a:lstStyle/>
          <a:p>
            <a:pPr/>
            <a:r>
              <a:t>Event driven scale to zero architectures</a:t>
            </a:r>
          </a:p>
        </p:txBody>
      </p:sp>
      <p:pic>
        <p:nvPicPr>
          <p:cNvPr id="386" name="unknown.png" descr="unknown.png"/>
          <p:cNvPicPr>
            <a:picLocks noChangeAspect="1"/>
          </p:cNvPicPr>
          <p:nvPr/>
        </p:nvPicPr>
        <p:blipFill>
          <a:blip r:embed="rId3">
            <a:extLst/>
          </a:blip>
          <a:stretch>
            <a:fillRect/>
          </a:stretch>
        </p:blipFill>
        <p:spPr>
          <a:xfrm>
            <a:off x="1987662" y="4194425"/>
            <a:ext cx="18065452" cy="5679328"/>
          </a:xfrm>
          <a:prstGeom prst="rect">
            <a:avLst/>
          </a:prstGeom>
          <a:ln w="12700">
            <a:miter lim="400000"/>
          </a:ln>
        </p:spPr>
      </p:pic>
      <p:sp>
        <p:nvSpPr>
          <p:cNvPr id="387" name="Text"/>
          <p:cNvSpPr txBox="1"/>
          <p:nvPr/>
        </p:nvSpPr>
        <p:spPr>
          <a:xfrm>
            <a:off x="1666820" y="2592252"/>
            <a:ext cx="1270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200">
                <a:solidFill>
                  <a:srgbClr val="000000"/>
                </a:solidFill>
                <a:latin typeface="Times Roman"/>
                <a:ea typeface="Times Roman"/>
                <a:cs typeface="Times Roman"/>
                <a:sym typeface="Times Roman"/>
              </a:defRPr>
            </a:pPr>
          </a:p>
          <a:p>
            <a:pPr algn="l" defTabSz="457200">
              <a:defRPr sz="1200">
                <a:solidFill>
                  <a:srgbClr val="000000"/>
                </a:solidFill>
                <a:latin typeface="Times Roman"/>
                <a:ea typeface="Times Roman"/>
                <a:cs typeface="Times Roman"/>
                <a:sym typeface="Times Roman"/>
              </a:defRPr>
            </a:pPr>
          </a:p>
        </p:txBody>
      </p:sp>
      <p:sp>
        <p:nvSpPr>
          <p:cNvPr id="388" name="Knative"/>
          <p:cNvSpPr txBox="1"/>
          <p:nvPr/>
        </p:nvSpPr>
        <p:spPr>
          <a:xfrm>
            <a:off x="1966216" y="9634879"/>
            <a:ext cx="10266620"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vl1pPr>
          </a:lstStyle>
          <a:p>
            <a:pPr/>
            <a:r>
              <a:t>Knative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factoring application architecture towards containerised architectures can unlock per workload energy efficiency. Containerised architectures unlock the capability to harness scale to zero orchestrator solutions which further eliminate waste."/>
          <p:cNvSpPr txBox="1"/>
          <p:nvPr>
            <p:ph type="body" sz="quarter" idx="1"/>
          </p:nvPr>
        </p:nvSpPr>
        <p:spPr>
          <a:xfrm>
            <a:off x="1575754" y="4036396"/>
            <a:ext cx="20996855" cy="2844599"/>
          </a:xfrm>
          <a:prstGeom prst="rect">
            <a:avLst/>
          </a:prstGeom>
        </p:spPr>
        <p:txBody>
          <a:bodyPr anchor="t"/>
          <a:lstStyle>
            <a:lvl1pPr algn="l" defTabSz="1853137">
              <a:lnSpc>
                <a:spcPct val="100000"/>
              </a:lnSpc>
              <a:defRPr spc="0" sz="4560">
                <a:solidFill>
                  <a:srgbClr val="5E5E5E"/>
                </a:solidFill>
                <a:latin typeface="+mn-lt"/>
                <a:ea typeface="+mn-ea"/>
                <a:cs typeface="+mn-cs"/>
                <a:sym typeface="Helvetica Neue"/>
              </a:defRPr>
            </a:lvl1pPr>
          </a:lstStyle>
          <a:p>
            <a:pPr/>
            <a:r>
              <a:t>Refactoring application architecture towards containerised architectures can unlock per workload energy efficiency. Containerised architectures unlock the capability to harness scale to zero orchestrator solutions which further eliminate waste.</a:t>
            </a:r>
          </a:p>
        </p:txBody>
      </p:sp>
      <p:sp>
        <p:nvSpPr>
          <p:cNvPr id="393" name="Key take away 8"/>
          <p:cNvSpPr txBox="1"/>
          <p:nvPr/>
        </p:nvSpPr>
        <p:spPr>
          <a:xfrm>
            <a:off x="1610191" y="3026692"/>
            <a:ext cx="6027421"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vl1pPr>
          </a:lstStyle>
          <a:p>
            <a:pPr/>
            <a:r>
              <a:t>Key take away 8</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Complex to Reduced Instruction Set Computers"/>
          <p:cNvSpPr txBox="1"/>
          <p:nvPr>
            <p:ph type="title"/>
          </p:nvPr>
        </p:nvSpPr>
        <p:spPr>
          <a:prstGeom prst="rect">
            <a:avLst/>
          </a:prstGeom>
        </p:spPr>
        <p:txBody>
          <a:bodyPr/>
          <a:lstStyle>
            <a:lvl1pPr defTabSz="2218888">
              <a:defRPr spc="-154" sz="7735"/>
            </a:lvl1pPr>
          </a:lstStyle>
          <a:p>
            <a:pPr/>
            <a:r>
              <a:t>Complex to Reduced Instruction Set Computers</a:t>
            </a:r>
          </a:p>
        </p:txBody>
      </p:sp>
      <p:grpSp>
        <p:nvGrpSpPr>
          <p:cNvPr id="403" name="Group"/>
          <p:cNvGrpSpPr/>
          <p:nvPr/>
        </p:nvGrpSpPr>
        <p:grpSpPr>
          <a:xfrm>
            <a:off x="3253595" y="2213089"/>
            <a:ext cx="17876810" cy="11420003"/>
            <a:chOff x="0" y="0"/>
            <a:chExt cx="17876809" cy="11420001"/>
          </a:xfrm>
        </p:grpSpPr>
        <p:sp>
          <p:nvSpPr>
            <p:cNvPr id="396" name="https://amperecomputing.com/blogs/2022-03-16/overwhelming-cloud-native-processor-leadership-with-ampere-altra-max.html…"/>
            <p:cNvSpPr txBox="1"/>
            <p:nvPr/>
          </p:nvSpPr>
          <p:spPr>
            <a:xfrm>
              <a:off x="8985" y="10846870"/>
              <a:ext cx="11702688" cy="5731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1400"/>
              </a:pPr>
              <a:r>
                <a:rPr u="sng">
                  <a:hlinkClick r:id="rId3" invalidUrl="" action="" tgtFrame="" tooltip="" history="1" highlightClick="0" endSnd="0"/>
                </a:rPr>
                <a:t>https://amperecomputing.com/blogs/2022-03-16/overwhelming-cloud-native-processor-leadership-with-ampere-altra-max.html</a:t>
              </a:r>
            </a:p>
            <a:p>
              <a:pPr algn="l">
                <a:defRPr sz="1400"/>
              </a:pPr>
              <a:r>
                <a:rPr u="sng">
                  <a:hlinkClick r:id="rId4" invalidUrl="" action="" tgtFrame="" tooltip="" history="1" highlightClick="0" endSnd="0"/>
                </a:rPr>
                <a:t>https://www.phoronix.com/scan.php?page=article&amp;item=ampere-altramax-benchmarks&amp;num=1</a:t>
              </a:r>
            </a:p>
          </p:txBody>
        </p:sp>
        <p:pic>
          <p:nvPicPr>
            <p:cNvPr id="397" name="Image" descr="Image"/>
            <p:cNvPicPr>
              <a:picLocks noChangeAspect="1"/>
            </p:cNvPicPr>
            <p:nvPr/>
          </p:nvPicPr>
          <p:blipFill>
            <a:blip r:embed="rId5">
              <a:extLst/>
            </a:blip>
            <a:stretch>
              <a:fillRect/>
            </a:stretch>
          </p:blipFill>
          <p:spPr>
            <a:xfrm>
              <a:off x="540443" y="0"/>
              <a:ext cx="8314195" cy="3417385"/>
            </a:xfrm>
            <a:prstGeom prst="rect">
              <a:avLst/>
            </a:prstGeom>
            <a:ln w="12700" cap="flat">
              <a:noFill/>
              <a:miter lim="400000"/>
            </a:ln>
            <a:effectLst/>
          </p:spPr>
        </p:pic>
        <p:pic>
          <p:nvPicPr>
            <p:cNvPr id="398" name="Image" descr="Image"/>
            <p:cNvPicPr>
              <a:picLocks noChangeAspect="1"/>
            </p:cNvPicPr>
            <p:nvPr/>
          </p:nvPicPr>
          <p:blipFill>
            <a:blip r:embed="rId6">
              <a:extLst/>
            </a:blip>
            <a:stretch>
              <a:fillRect/>
            </a:stretch>
          </p:blipFill>
          <p:spPr>
            <a:xfrm>
              <a:off x="986937" y="3518266"/>
              <a:ext cx="7421208" cy="3370466"/>
            </a:xfrm>
            <a:prstGeom prst="rect">
              <a:avLst/>
            </a:prstGeom>
            <a:ln w="12700" cap="flat">
              <a:noFill/>
              <a:miter lim="400000"/>
            </a:ln>
            <a:effectLst/>
          </p:spPr>
        </p:pic>
        <p:pic>
          <p:nvPicPr>
            <p:cNvPr id="399" name="Image" descr="Image"/>
            <p:cNvPicPr>
              <a:picLocks noChangeAspect="1"/>
            </p:cNvPicPr>
            <p:nvPr/>
          </p:nvPicPr>
          <p:blipFill>
            <a:blip r:embed="rId7">
              <a:extLst/>
            </a:blip>
            <a:stretch>
              <a:fillRect/>
            </a:stretch>
          </p:blipFill>
          <p:spPr>
            <a:xfrm>
              <a:off x="0" y="6989613"/>
              <a:ext cx="9395083" cy="3857648"/>
            </a:xfrm>
            <a:prstGeom prst="rect">
              <a:avLst/>
            </a:prstGeom>
            <a:ln w="12700" cap="flat">
              <a:noFill/>
              <a:miter lim="400000"/>
            </a:ln>
            <a:effectLst/>
          </p:spPr>
        </p:pic>
        <p:pic>
          <p:nvPicPr>
            <p:cNvPr id="400" name="Image" descr="Image"/>
            <p:cNvPicPr>
              <a:picLocks noChangeAspect="1"/>
            </p:cNvPicPr>
            <p:nvPr/>
          </p:nvPicPr>
          <p:blipFill>
            <a:blip r:embed="rId8">
              <a:extLst/>
            </a:blip>
            <a:stretch>
              <a:fillRect/>
            </a:stretch>
          </p:blipFill>
          <p:spPr>
            <a:xfrm>
              <a:off x="9585821" y="0"/>
              <a:ext cx="8290988" cy="3404304"/>
            </a:xfrm>
            <a:prstGeom prst="rect">
              <a:avLst/>
            </a:prstGeom>
            <a:ln w="12700" cap="flat">
              <a:noFill/>
              <a:miter lim="400000"/>
            </a:ln>
            <a:effectLst/>
          </p:spPr>
        </p:pic>
        <p:pic>
          <p:nvPicPr>
            <p:cNvPr id="401" name="Image" descr="Image"/>
            <p:cNvPicPr>
              <a:picLocks noChangeAspect="1"/>
            </p:cNvPicPr>
            <p:nvPr/>
          </p:nvPicPr>
          <p:blipFill>
            <a:blip r:embed="rId9">
              <a:extLst/>
            </a:blip>
            <a:stretch>
              <a:fillRect/>
            </a:stretch>
          </p:blipFill>
          <p:spPr>
            <a:xfrm>
              <a:off x="9585821" y="3502162"/>
              <a:ext cx="8290989" cy="3364710"/>
            </a:xfrm>
            <a:prstGeom prst="rect">
              <a:avLst/>
            </a:prstGeom>
            <a:ln w="12700" cap="flat">
              <a:noFill/>
              <a:miter lim="400000"/>
            </a:ln>
            <a:effectLst/>
          </p:spPr>
        </p:pic>
        <p:pic>
          <p:nvPicPr>
            <p:cNvPr id="402" name="Image" descr="Image"/>
            <p:cNvPicPr>
              <a:picLocks noChangeAspect="1"/>
            </p:cNvPicPr>
            <p:nvPr/>
          </p:nvPicPr>
          <p:blipFill>
            <a:blip r:embed="rId10">
              <a:extLst/>
            </a:blip>
            <a:stretch>
              <a:fillRect/>
            </a:stretch>
          </p:blipFill>
          <p:spPr>
            <a:xfrm>
              <a:off x="9613940" y="6967753"/>
              <a:ext cx="8234749" cy="392049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Enterprise Software SDG Alignment"/>
          <p:cNvSpPr txBox="1"/>
          <p:nvPr>
            <p:ph type="title"/>
          </p:nvPr>
        </p:nvSpPr>
        <p:spPr>
          <a:prstGeom prst="rect">
            <a:avLst/>
          </a:prstGeom>
        </p:spPr>
        <p:txBody>
          <a:bodyPr/>
          <a:lstStyle/>
          <a:p>
            <a:pPr/>
            <a:r>
              <a:t>Enterprise Software SDG Alignment</a:t>
            </a:r>
          </a:p>
        </p:txBody>
      </p:sp>
      <p:pic>
        <p:nvPicPr>
          <p:cNvPr id="167" name="Image" descr="Image"/>
          <p:cNvPicPr>
            <a:picLocks noChangeAspect="1"/>
          </p:cNvPicPr>
          <p:nvPr/>
        </p:nvPicPr>
        <p:blipFill>
          <a:blip r:embed="rId3">
            <a:extLst/>
          </a:blip>
          <a:stretch>
            <a:fillRect/>
          </a:stretch>
        </p:blipFill>
        <p:spPr>
          <a:xfrm>
            <a:off x="4782869" y="3074710"/>
            <a:ext cx="4777108" cy="4783952"/>
          </a:xfrm>
          <a:prstGeom prst="rect">
            <a:avLst/>
          </a:prstGeom>
          <a:ln w="12700">
            <a:miter lim="400000"/>
          </a:ln>
        </p:spPr>
      </p:pic>
      <p:pic>
        <p:nvPicPr>
          <p:cNvPr id="168" name="Image" descr="Image"/>
          <p:cNvPicPr>
            <a:picLocks noChangeAspect="1"/>
          </p:cNvPicPr>
          <p:nvPr/>
        </p:nvPicPr>
        <p:blipFill>
          <a:blip r:embed="rId4">
            <a:extLst/>
          </a:blip>
          <a:stretch>
            <a:fillRect/>
          </a:stretch>
        </p:blipFill>
        <p:spPr>
          <a:xfrm>
            <a:off x="9803545" y="3074878"/>
            <a:ext cx="4777043" cy="4783886"/>
          </a:xfrm>
          <a:prstGeom prst="rect">
            <a:avLst/>
          </a:prstGeom>
          <a:ln w="12700">
            <a:miter lim="400000"/>
          </a:ln>
        </p:spPr>
      </p:pic>
      <p:pic>
        <p:nvPicPr>
          <p:cNvPr id="169" name="Image" descr="Image"/>
          <p:cNvPicPr>
            <a:picLocks noChangeAspect="1"/>
          </p:cNvPicPr>
          <p:nvPr/>
        </p:nvPicPr>
        <p:blipFill>
          <a:blip r:embed="rId5">
            <a:extLst/>
          </a:blip>
          <a:stretch>
            <a:fillRect/>
          </a:stretch>
        </p:blipFill>
        <p:spPr>
          <a:xfrm>
            <a:off x="14824088" y="3090716"/>
            <a:ext cx="4777043" cy="4783887"/>
          </a:xfrm>
          <a:prstGeom prst="rect">
            <a:avLst/>
          </a:prstGeom>
          <a:ln w="12700">
            <a:miter lim="400000"/>
          </a:ln>
        </p:spPr>
      </p:pic>
      <p:pic>
        <p:nvPicPr>
          <p:cNvPr id="170" name="Image" descr="Image"/>
          <p:cNvPicPr>
            <a:picLocks noChangeAspect="1"/>
          </p:cNvPicPr>
          <p:nvPr/>
        </p:nvPicPr>
        <p:blipFill>
          <a:blip r:embed="rId6">
            <a:extLst/>
          </a:blip>
          <a:stretch>
            <a:fillRect/>
          </a:stretch>
        </p:blipFill>
        <p:spPr>
          <a:xfrm>
            <a:off x="7061154" y="8077023"/>
            <a:ext cx="4750193" cy="4756998"/>
          </a:xfrm>
          <a:prstGeom prst="rect">
            <a:avLst/>
          </a:prstGeom>
          <a:ln w="12700">
            <a:miter lim="400000"/>
          </a:ln>
        </p:spPr>
      </p:pic>
      <p:pic>
        <p:nvPicPr>
          <p:cNvPr id="171" name="Image" descr="Image"/>
          <p:cNvPicPr>
            <a:picLocks noChangeAspect="1"/>
          </p:cNvPicPr>
          <p:nvPr/>
        </p:nvPicPr>
        <p:blipFill>
          <a:blip r:embed="rId7">
            <a:extLst/>
          </a:blip>
          <a:stretch>
            <a:fillRect/>
          </a:stretch>
        </p:blipFill>
        <p:spPr>
          <a:xfrm>
            <a:off x="12049643" y="8077023"/>
            <a:ext cx="4750193" cy="475699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Refactoring application architecture from complex to reduced instruction set  architectures can unlock massive per workload energy efficiency."/>
          <p:cNvSpPr txBox="1"/>
          <p:nvPr>
            <p:ph type="body" sz="quarter" idx="1"/>
          </p:nvPr>
        </p:nvSpPr>
        <p:spPr>
          <a:xfrm>
            <a:off x="1575754" y="4036396"/>
            <a:ext cx="20996855" cy="2844599"/>
          </a:xfrm>
          <a:prstGeom prst="rect">
            <a:avLst/>
          </a:prstGeom>
        </p:spPr>
        <p:txBody>
          <a:bodyPr anchor="t"/>
          <a:lstStyle>
            <a:lvl1pPr algn="l">
              <a:lnSpc>
                <a:spcPct val="100000"/>
              </a:lnSpc>
              <a:defRPr spc="0" sz="6000">
                <a:solidFill>
                  <a:srgbClr val="5E5E5E"/>
                </a:solidFill>
                <a:latin typeface="+mn-lt"/>
                <a:ea typeface="+mn-ea"/>
                <a:cs typeface="+mn-cs"/>
                <a:sym typeface="Helvetica Neue"/>
              </a:defRPr>
            </a:lvl1pPr>
          </a:lstStyle>
          <a:p>
            <a:pPr/>
            <a:r>
              <a:t>Refactoring application architecture from complex to reduced instruction set  architectures can unlock massive per workload energy efficiency.</a:t>
            </a:r>
          </a:p>
        </p:txBody>
      </p:sp>
      <p:sp>
        <p:nvSpPr>
          <p:cNvPr id="408" name="Key take away 9"/>
          <p:cNvSpPr txBox="1"/>
          <p:nvPr/>
        </p:nvSpPr>
        <p:spPr>
          <a:xfrm>
            <a:off x="1610191" y="3026692"/>
            <a:ext cx="6027421"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lvl1pPr>
          </a:lstStyle>
          <a:p>
            <a:pPr/>
            <a:r>
              <a:t>Key take away 9</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GreenHouse Gas (GHG) Protocol"/>
          <p:cNvSpPr txBox="1"/>
          <p:nvPr>
            <p:ph type="title"/>
          </p:nvPr>
        </p:nvSpPr>
        <p:spPr>
          <a:xfrm>
            <a:off x="1206500" y="1084923"/>
            <a:ext cx="21971000" cy="1435101"/>
          </a:xfrm>
          <a:prstGeom prst="rect">
            <a:avLst/>
          </a:prstGeom>
        </p:spPr>
        <p:txBody>
          <a:bodyPr/>
          <a:lstStyle/>
          <a:p>
            <a:pPr/>
            <a:r>
              <a:t>GreenHouse Gas (GHG) Protocol</a:t>
            </a:r>
          </a:p>
        </p:txBody>
      </p:sp>
      <p:pic>
        <p:nvPicPr>
          <p:cNvPr id="176" name="Image" descr="Image"/>
          <p:cNvPicPr>
            <a:picLocks noChangeAspect="1"/>
          </p:cNvPicPr>
          <p:nvPr/>
        </p:nvPicPr>
        <p:blipFill>
          <a:blip r:embed="rId3">
            <a:extLst/>
          </a:blip>
          <a:stretch>
            <a:fillRect/>
          </a:stretch>
        </p:blipFill>
        <p:spPr>
          <a:xfrm>
            <a:off x="22083769" y="-16067"/>
            <a:ext cx="2289120" cy="2292399"/>
          </a:xfrm>
          <a:prstGeom prst="rect">
            <a:avLst/>
          </a:prstGeom>
          <a:ln w="12700">
            <a:miter lim="400000"/>
          </a:ln>
        </p:spPr>
      </p:pic>
      <p:pic>
        <p:nvPicPr>
          <p:cNvPr id="177" name="Image" descr="Image"/>
          <p:cNvPicPr>
            <a:picLocks noChangeAspect="1"/>
          </p:cNvPicPr>
          <p:nvPr/>
        </p:nvPicPr>
        <p:blipFill>
          <a:blip r:embed="rId4">
            <a:extLst/>
          </a:blip>
          <a:stretch>
            <a:fillRect/>
          </a:stretch>
        </p:blipFill>
        <p:spPr>
          <a:xfrm>
            <a:off x="4354616" y="3008672"/>
            <a:ext cx="15674768" cy="1011818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cope 3 Server 80% Scope 2 Server 20%"/>
          <p:cNvSpPr txBox="1"/>
          <p:nvPr>
            <p:ph type="title"/>
          </p:nvPr>
        </p:nvSpPr>
        <p:spPr>
          <a:prstGeom prst="rect">
            <a:avLst/>
          </a:prstGeom>
        </p:spPr>
        <p:txBody>
          <a:bodyPr/>
          <a:lstStyle/>
          <a:p>
            <a:pPr/>
            <a:r>
              <a:t>Scope 3 Server 80% Scope 2 Server 20%</a:t>
            </a:r>
          </a:p>
        </p:txBody>
      </p:sp>
      <p:sp>
        <p:nvSpPr>
          <p:cNvPr id="182" name="Slide Subtitle"/>
          <p:cNvSpPr txBox="1"/>
          <p:nvPr>
            <p:ph type="body" idx="21"/>
          </p:nvPr>
        </p:nvSpPr>
        <p:spPr>
          <a:prstGeom prst="rect">
            <a:avLst/>
          </a:prstGeom>
        </p:spPr>
        <p:txBody>
          <a:bodyPr/>
          <a:lstStyle/>
          <a:p>
            <a:pPr/>
          </a:p>
        </p:txBody>
      </p:sp>
      <p:sp>
        <p:nvSpPr>
          <p:cNvPr id="183" name="https://www.lowtechmagazine.com/2009/06/embodied-energy-of-digital-technology.html…"/>
          <p:cNvSpPr txBox="1"/>
          <p:nvPr>
            <p:ph type="body" idx="1"/>
          </p:nvPr>
        </p:nvSpPr>
        <p:spPr>
          <a:xfrm>
            <a:off x="1206500" y="3822376"/>
            <a:ext cx="21971000" cy="8256012"/>
          </a:xfrm>
          <a:prstGeom prst="rect">
            <a:avLst/>
          </a:prstGeom>
        </p:spPr>
        <p:txBody>
          <a:bodyPr/>
          <a:lstStyle/>
          <a:p>
            <a:pPr/>
            <a:r>
              <a:rPr u="sng">
                <a:hlinkClick r:id="rId2" invalidUrl="" action="" tgtFrame="" tooltip="" history="1" highlightClick="0" endSnd="0"/>
              </a:rPr>
              <a:t>https://www.lowtechmagazine.com/2009/06/embodied-energy-of-digital-technology.html</a:t>
            </a:r>
          </a:p>
          <a:p>
            <a:pPr/>
            <a:r>
              <a:rPr u="sng">
                <a:hlinkClick r:id="rId3" invalidUrl="" action="" tgtFrame="" tooltip="" history="1" highlightClick="0" endSnd="0"/>
              </a:rPr>
              <a:t>https://www.apc.org/sites/default/files/PracticalGuideSustainableIT_Section_2.pdf</a:t>
            </a:r>
          </a:p>
          <a:p>
            <a:pPr/>
            <a:r>
              <a:rPr u="sng">
                <a:hlinkClick r:id="rId4" invalidUrl="" action="" tgtFrame="" tooltip="" history="1" highlightClick="0" endSnd="0"/>
              </a:rPr>
              <a:t>https://ghgprotocol.org/sites/default/files/standards/18_WP_Comparative-Emissions_final.pdf</a:t>
            </a:r>
          </a:p>
          <a:p>
            <a:pPr/>
          </a:p>
          <a:p>
            <a:pPr/>
            <a:r>
              <a:t>Failing supply chain https://archive.ph/mO12h</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Mainframe the birth of the data center"/>
          <p:cNvSpPr txBox="1"/>
          <p:nvPr>
            <p:ph type="title"/>
          </p:nvPr>
        </p:nvSpPr>
        <p:spPr>
          <a:prstGeom prst="rect">
            <a:avLst/>
          </a:prstGeom>
        </p:spPr>
        <p:txBody>
          <a:bodyPr/>
          <a:lstStyle/>
          <a:p>
            <a:pPr/>
            <a:r>
              <a:t>Mainframe the birth of the data center</a:t>
            </a:r>
          </a:p>
        </p:txBody>
      </p:sp>
      <p:pic>
        <p:nvPicPr>
          <p:cNvPr id="186" name="Image" descr="Image"/>
          <p:cNvPicPr>
            <a:picLocks noChangeAspect="1"/>
          </p:cNvPicPr>
          <p:nvPr/>
        </p:nvPicPr>
        <p:blipFill>
          <a:blip r:embed="rId3">
            <a:extLst/>
          </a:blip>
          <a:stretch>
            <a:fillRect/>
          </a:stretch>
        </p:blipFill>
        <p:spPr>
          <a:xfrm>
            <a:off x="1882161" y="3492761"/>
            <a:ext cx="20619678" cy="872371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What is a modern data centre?"/>
          <p:cNvSpPr txBox="1"/>
          <p:nvPr>
            <p:ph type="title"/>
          </p:nvPr>
        </p:nvSpPr>
        <p:spPr>
          <a:prstGeom prst="rect">
            <a:avLst/>
          </a:prstGeom>
        </p:spPr>
        <p:txBody>
          <a:bodyPr/>
          <a:lstStyle/>
          <a:p>
            <a:pPr/>
            <a:r>
              <a:t>What is a modern data centre?</a:t>
            </a:r>
          </a:p>
        </p:txBody>
      </p:sp>
      <p:pic>
        <p:nvPicPr>
          <p:cNvPr id="191" name="pexels-brett-sayles-4508751.jpg" descr="pexels-brett-sayles-4508751.jpg"/>
          <p:cNvPicPr>
            <a:picLocks noChangeAspect="1"/>
          </p:cNvPicPr>
          <p:nvPr/>
        </p:nvPicPr>
        <p:blipFill>
          <a:blip r:embed="rId3">
            <a:extLst/>
          </a:blip>
          <a:stretch>
            <a:fillRect/>
          </a:stretch>
        </p:blipFill>
        <p:spPr>
          <a:xfrm>
            <a:off x="3990713" y="2355772"/>
            <a:ext cx="16402574" cy="10935050"/>
          </a:xfrm>
          <a:prstGeom prst="rect">
            <a:avLst/>
          </a:prstGeom>
          <a:ln w="12700">
            <a:miter lim="400000"/>
          </a:ln>
        </p:spPr>
      </p:pic>
      <p:sp>
        <p:nvSpPr>
          <p:cNvPr id="192" name="Photo by Brett Sales from Pexels"/>
          <p:cNvSpPr txBox="1"/>
          <p:nvPr/>
        </p:nvSpPr>
        <p:spPr>
          <a:xfrm>
            <a:off x="3974841" y="13254442"/>
            <a:ext cx="3113736" cy="324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600" u="sng">
                <a:hlinkClick r:id="rId4" invalidUrl="" action="" tgtFrame="" tooltip="" history="1" highlightClick="0" endSnd="0"/>
              </a:defRPr>
            </a:lvl1pPr>
          </a:lstStyle>
          <a:p>
            <a:pPr>
              <a:defRPr u="none"/>
            </a:pPr>
            <a:r>
              <a:rPr u="sng">
                <a:hlinkClick r:id="rId4" invalidUrl="" action="" tgtFrame="" tooltip="" history="1" highlightClick="0" endSnd="0"/>
              </a:rPr>
              <a:t>Photo by Brett Sales from Pexels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omputer Room Air Conditioning (CRAC)"/>
          <p:cNvSpPr txBox="1"/>
          <p:nvPr>
            <p:ph type="title"/>
          </p:nvPr>
        </p:nvSpPr>
        <p:spPr>
          <a:prstGeom prst="rect">
            <a:avLst/>
          </a:prstGeom>
        </p:spPr>
        <p:txBody>
          <a:bodyPr/>
          <a:lstStyle/>
          <a:p>
            <a:pPr/>
            <a:r>
              <a:t>Computer Room Air Conditioning (CRAC)</a:t>
            </a:r>
          </a:p>
        </p:txBody>
      </p:sp>
      <p:pic>
        <p:nvPicPr>
          <p:cNvPr id="197" name="Image" descr="Image"/>
          <p:cNvPicPr>
            <a:picLocks noChangeAspect="1"/>
          </p:cNvPicPr>
          <p:nvPr/>
        </p:nvPicPr>
        <p:blipFill>
          <a:blip r:embed="rId3">
            <a:extLst/>
          </a:blip>
          <a:stretch>
            <a:fillRect/>
          </a:stretch>
        </p:blipFill>
        <p:spPr>
          <a:xfrm>
            <a:off x="3384893" y="3344147"/>
            <a:ext cx="16301899" cy="951156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